
<file path=[Content_Types].xml><?xml version="1.0" encoding="utf-8"?>
<Types xmlns="http://schemas.openxmlformats.org/package/2006/content-types">
  <Default Extension="png" ContentType="image/png"/>
  <Default Extension="rels" ContentType="application/vnd.openxmlformats-package.relationships+xml"/>
  <Default Extension="fntdata" ContentType="application/x-fontdata"/>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6" r:id="rId2"/>
    <p:sldId id="260" r:id="rId3"/>
    <p:sldId id="259" r:id="rId4"/>
  </p:sldIdLst>
  <p:sldSz cx="13716000" cy="13716000"/>
  <p:notesSz cx="6858000" cy="9144000"/>
  <p:embeddedFontLst>
    <p:embeddedFont>
      <p:font typeface="Helvetica Ne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320">
          <p15:clr>
            <a:srgbClr val="A4A3A4"/>
          </p15:clr>
        </p15:guide>
        <p15:guide id="2" pos="464">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6" roundtripDataSignature="AMtx7mi0URw22HCQLen2npflke5+AADn8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46"/>
    <p:restoredTop sz="94681"/>
  </p:normalViewPr>
  <p:slideViewPr>
    <p:cSldViewPr snapToGrid="0">
      <p:cViewPr varScale="1">
        <p:scale>
          <a:sx n="41" d="100"/>
          <a:sy n="41" d="100"/>
        </p:scale>
        <p:origin x="2333" y="48"/>
      </p:cViewPr>
      <p:guideLst>
        <p:guide orient="horz" pos="4320"/>
        <p:guide pos="46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5" Type="http://schemas.openxmlformats.org/officeDocument/2006/relationships/notesMaster" Target="notesMasters/notesMaster1.xml"/><Relationship Id="rId23" Type="http://schemas.openxmlformats.org/officeDocument/2006/relationships/customXml" Target="../customXml/item3.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4.fntdata"/><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 name="Google Shape;9;p2:notes"/>
          <p:cNvSpPr>
            <a:spLocks noGrp="1" noRot="1" noChangeAspect="1"/>
          </p:cNvSpPr>
          <p:nvPr>
            <p:ph type="sldImg" idx="2"/>
          </p:nvPr>
        </p:nvSpPr>
        <p:spPr>
          <a:xfrm>
            <a:off x="1714500" y="685800"/>
            <a:ext cx="3429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
        <p:cNvGrpSpPr/>
        <p:nvPr/>
      </p:nvGrpSpPr>
      <p:grpSpPr>
        <a:xfrm>
          <a:off x="0" y="0"/>
          <a:ext cx="0" cy="0"/>
          <a:chOff x="0" y="0"/>
          <a:chExt cx="0" cy="0"/>
        </a:xfrm>
      </p:grpSpPr>
      <p:sp>
        <p:nvSpPr>
          <p:cNvPr id="21" name="Google Shape;21;g242de16273c_3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 name="Google Shape;22;g242de16273c_3_2:notes"/>
          <p:cNvSpPr>
            <a:spLocks noGrp="1" noRot="1" noChangeAspect="1"/>
          </p:cNvSpPr>
          <p:nvPr>
            <p:ph type="sldImg" idx="2"/>
          </p:nvPr>
        </p:nvSpPr>
        <p:spPr>
          <a:xfrm>
            <a:off x="1714500" y="685800"/>
            <a:ext cx="3429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141237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
        <p:cNvGrpSpPr/>
        <p:nvPr/>
      </p:nvGrpSpPr>
      <p:grpSpPr>
        <a:xfrm>
          <a:off x="0" y="0"/>
          <a:ext cx="0" cy="0"/>
          <a:chOff x="0" y="0"/>
          <a:chExt cx="0" cy="0"/>
        </a:xfrm>
      </p:grpSpPr>
      <p:sp>
        <p:nvSpPr>
          <p:cNvPr id="21" name="Google Shape;21;g242de16273c_3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 name="Google Shape;22;g242de16273c_3_2:notes"/>
          <p:cNvSpPr>
            <a:spLocks noGrp="1" noRot="1" noChangeAspect="1"/>
          </p:cNvSpPr>
          <p:nvPr>
            <p:ph type="sldImg" idx="2"/>
          </p:nvPr>
        </p:nvSpPr>
        <p:spPr>
          <a:xfrm>
            <a:off x="1714500" y="685800"/>
            <a:ext cx="3429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02668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
        <p:cNvGrpSpPr/>
        <p:nvPr/>
      </p:nvGrpSpPr>
      <p:grpSpPr>
        <a:xfrm>
          <a:off x="0" y="0"/>
          <a:ext cx="0" cy="0"/>
          <a:chOff x="0" y="0"/>
          <a:chExt cx="0" cy="0"/>
        </a:xfrm>
      </p:grpSpPr>
      <p:pic>
        <p:nvPicPr>
          <p:cNvPr id="11" name="Google Shape;11;p2" descr="Ein Bild, das Kreis, Text, Schrift, Screenshot enthält.&#10;&#10;Automatisch generierte Beschreibung"/>
          <p:cNvPicPr preferRelativeResize="0"/>
          <p:nvPr/>
        </p:nvPicPr>
        <p:blipFill rotWithShape="1">
          <a:blip r:embed="rId3">
            <a:alphaModFix/>
          </a:blip>
          <a:srcRect/>
          <a:stretch/>
        </p:blipFill>
        <p:spPr>
          <a:xfrm>
            <a:off x="0" y="0"/>
            <a:ext cx="13716000" cy="13716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
        <p:cNvGrpSpPr/>
        <p:nvPr/>
      </p:nvGrpSpPr>
      <p:grpSpPr>
        <a:xfrm>
          <a:off x="0" y="0"/>
          <a:ext cx="0" cy="0"/>
          <a:chOff x="0" y="0"/>
          <a:chExt cx="0" cy="0"/>
        </a:xfrm>
      </p:grpSpPr>
      <p:sp>
        <p:nvSpPr>
          <p:cNvPr id="4" name="object 4">
            <a:extLst>
              <a:ext uri="{FF2B5EF4-FFF2-40B4-BE49-F238E27FC236}">
                <a16:creationId xmlns:a16="http://schemas.microsoft.com/office/drawing/2014/main" id="{BD6CE1E8-C3A0-F1B2-6040-88F6C2DDB1F9}"/>
              </a:ext>
            </a:extLst>
          </p:cNvPr>
          <p:cNvSpPr/>
          <p:nvPr/>
        </p:nvSpPr>
        <p:spPr>
          <a:xfrm>
            <a:off x="0" y="2007880"/>
            <a:ext cx="13716000" cy="10863883"/>
          </a:xfrm>
          <a:custGeom>
            <a:avLst/>
            <a:gdLst/>
            <a:ahLst/>
            <a:cxnLst/>
            <a:rect l="l" t="t" r="r" b="b"/>
            <a:pathLst>
              <a:path w="7560309" h="4464050">
                <a:moveTo>
                  <a:pt x="0" y="4463999"/>
                </a:moveTo>
                <a:lnTo>
                  <a:pt x="7559992" y="4463999"/>
                </a:lnTo>
                <a:lnTo>
                  <a:pt x="7559992" y="0"/>
                </a:lnTo>
                <a:lnTo>
                  <a:pt x="0" y="0"/>
                </a:lnTo>
                <a:lnTo>
                  <a:pt x="0" y="4463999"/>
                </a:lnTo>
                <a:close/>
              </a:path>
            </a:pathLst>
          </a:custGeom>
          <a:solidFill>
            <a:srgbClr val="EDEDED"/>
          </a:solidFill>
        </p:spPr>
        <p:txBody>
          <a:bodyPr wrap="square" lIns="0" tIns="0" rIns="0" bIns="0" rtlCol="0"/>
          <a:lstStyle/>
          <a:p>
            <a:endParaRPr sz="2314"/>
          </a:p>
        </p:txBody>
      </p:sp>
      <p:sp>
        <p:nvSpPr>
          <p:cNvPr id="3" name="object 5">
            <a:extLst>
              <a:ext uri="{FF2B5EF4-FFF2-40B4-BE49-F238E27FC236}">
                <a16:creationId xmlns:a16="http://schemas.microsoft.com/office/drawing/2014/main" id="{B1EEDD0C-0EA5-47CC-5BF8-2E0F6E5E5E58}"/>
              </a:ext>
            </a:extLst>
          </p:cNvPr>
          <p:cNvSpPr/>
          <p:nvPr/>
        </p:nvSpPr>
        <p:spPr>
          <a:xfrm>
            <a:off x="673378" y="2133884"/>
            <a:ext cx="12198900" cy="10618291"/>
          </a:xfrm>
          <a:custGeom>
            <a:avLst/>
            <a:gdLst/>
            <a:ahLst/>
            <a:cxnLst/>
            <a:rect l="l" t="t" r="r" b="b"/>
            <a:pathLst>
              <a:path w="4680585" h="3708400">
                <a:moveTo>
                  <a:pt x="0" y="3707866"/>
                </a:moveTo>
                <a:lnTo>
                  <a:pt x="4680000" y="3707866"/>
                </a:lnTo>
                <a:lnTo>
                  <a:pt x="4680000" y="0"/>
                </a:lnTo>
                <a:lnTo>
                  <a:pt x="0" y="0"/>
                </a:lnTo>
                <a:lnTo>
                  <a:pt x="0" y="3707866"/>
                </a:lnTo>
                <a:close/>
              </a:path>
            </a:pathLst>
          </a:custGeom>
          <a:solidFill>
            <a:srgbClr val="FFFFFF"/>
          </a:solidFill>
        </p:spPr>
        <p:txBody>
          <a:bodyPr wrap="square" lIns="72000" tIns="72000" rIns="72000" bIns="72000" rtlCol="0" anchor="t"/>
          <a:lstStyle/>
          <a:p>
            <a:pPr algn="ctr">
              <a:lnSpc>
                <a:spcPct val="110000"/>
              </a:lnSpc>
              <a:buSzPct val="100000"/>
            </a:pPr>
            <a:endParaRPr lang="en-US" sz="1000" spc="19" dirty="0">
              <a:solidFill>
                <a:schemeClr val="tx2"/>
              </a:solidFill>
              <a:cs typeface="Arial"/>
            </a:endParaRPr>
          </a:p>
        </p:txBody>
      </p:sp>
      <p:sp>
        <p:nvSpPr>
          <p:cNvPr id="24" name="Google Shape;24;g242de16273c_3_2"/>
          <p:cNvSpPr txBox="1"/>
          <p:nvPr/>
        </p:nvSpPr>
        <p:spPr>
          <a:xfrm>
            <a:off x="768926" y="616041"/>
            <a:ext cx="12198900" cy="1323439"/>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Clr>
                <a:srgbClr val="000000"/>
              </a:buClr>
              <a:buSzPts val="7503"/>
              <a:buFont typeface="Arial"/>
              <a:buNone/>
            </a:pPr>
            <a:r>
              <a:rPr lang="en-US" sz="5400" dirty="0">
                <a:solidFill>
                  <a:srgbClr val="00205B"/>
                </a:solidFill>
                <a:latin typeface="HelveticaNeueLT Std Lt" panose="020B0403020202020204" pitchFamily="34" charset="0"/>
                <a:ea typeface="Helvetica Neue"/>
                <a:cs typeface="Helvetica Neue"/>
                <a:sym typeface="Helvetica Neue"/>
              </a:rPr>
              <a:t>Instruction</a:t>
            </a:r>
            <a:br>
              <a:rPr lang="en-US" sz="5400" dirty="0">
                <a:solidFill>
                  <a:srgbClr val="00205B"/>
                </a:solidFill>
                <a:latin typeface="HelveticaNeueLT Std Lt" panose="020B0403020202020204" pitchFamily="34" charset="0"/>
                <a:ea typeface="Helvetica Neue"/>
                <a:cs typeface="Helvetica Neue"/>
                <a:sym typeface="Helvetica Neue"/>
              </a:rPr>
            </a:br>
            <a:r>
              <a:rPr lang="en-US" sz="3200" b="1" dirty="0">
                <a:solidFill>
                  <a:srgbClr val="00205B"/>
                </a:solidFill>
                <a:latin typeface="HelveticaNeueLT Std Lt" panose="020B0403020202020204" pitchFamily="34" charset="0"/>
                <a:ea typeface="Helvetica Neue"/>
                <a:cs typeface="Helvetica Neue"/>
                <a:sym typeface="Helvetica Neue"/>
              </a:rPr>
              <a:t>LinkedIn-Profile Frame – Diversity Day</a:t>
            </a:r>
          </a:p>
        </p:txBody>
      </p:sp>
      <p:sp>
        <p:nvSpPr>
          <p:cNvPr id="25" name="Google Shape;25;g242de16273c_3_2"/>
          <p:cNvSpPr txBox="1"/>
          <p:nvPr/>
        </p:nvSpPr>
        <p:spPr>
          <a:xfrm>
            <a:off x="1134774" y="2231861"/>
            <a:ext cx="11730300" cy="9910405"/>
          </a:xfrm>
          <a:prstGeom prst="rect">
            <a:avLst/>
          </a:prstGeom>
          <a:noFill/>
          <a:ln>
            <a:noFill/>
          </a:ln>
        </p:spPr>
        <p:txBody>
          <a:bodyPr spcFirstLastPara="1" wrap="square" lIns="0" tIns="0" rIns="0" bIns="0" anchor="t" anchorCtr="0">
            <a:spAutoFit/>
          </a:bodyPr>
          <a:lstStyle/>
          <a:p>
            <a:pPr>
              <a:buSzPts val="2400"/>
            </a:pPr>
            <a:r>
              <a:rPr lang="en-US" sz="2300" dirty="0">
                <a:solidFill>
                  <a:srgbClr val="00205A"/>
                </a:solidFill>
                <a:latin typeface="HelveticaNeueLT Std Lt" panose="020B0403020202020204" pitchFamily="34" charset="0"/>
              </a:rPr>
              <a:t>Activate the editing of the protected view. Please ignore the error message about missing fonts and click </a:t>
            </a:r>
            <a:r>
              <a:rPr lang="en-US" sz="2300" b="1" dirty="0">
                <a:solidFill>
                  <a:srgbClr val="00205A"/>
                </a:solidFill>
                <a:latin typeface="HelveticaNeueLT Std Lt" panose="020B0403020202020204" pitchFamily="34" charset="0"/>
              </a:rPr>
              <a:t>Remove Restricted Fonts</a:t>
            </a:r>
            <a:r>
              <a:rPr lang="en-US" sz="2300" dirty="0">
                <a:solidFill>
                  <a:srgbClr val="00205A"/>
                </a:solidFill>
                <a:latin typeface="HelveticaNeueLT Std Lt" panose="020B0403020202020204" pitchFamily="34" charset="0"/>
              </a:rPr>
              <a:t>. The graphic will still be displayed correctly.</a:t>
            </a:r>
          </a:p>
          <a:p>
            <a:pPr marL="0" marR="0" lvl="0" indent="0" algn="l" rtl="0">
              <a:spcBef>
                <a:spcPts val="0"/>
              </a:spcBef>
              <a:spcAft>
                <a:spcPts val="0"/>
              </a:spcAft>
              <a:buClr>
                <a:srgbClr val="000000"/>
              </a:buClr>
              <a:buSzPts val="2400"/>
              <a:buFont typeface="Arial"/>
              <a:buNone/>
            </a:pPr>
            <a:endParaRPr lang="en-US" sz="2300" dirty="0">
              <a:solidFill>
                <a:srgbClr val="001F5A"/>
              </a:solidFill>
              <a:effectLst/>
              <a:latin typeface="HelveticaNeueLT Std Lt" panose="020B0403020202020204" pitchFamily="34" charset="0"/>
            </a:endParaRP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Select your picture via </a:t>
            </a:r>
            <a:r>
              <a:rPr lang="en-US" sz="2300" b="1" i="1" dirty="0">
                <a:solidFill>
                  <a:srgbClr val="001F5A"/>
                </a:solidFill>
                <a:effectLst/>
                <a:latin typeface="HelveticaNeueLT Std" panose="020B0604020202020204" pitchFamily="34" charset="0"/>
              </a:rPr>
              <a:t>Upload</a:t>
            </a:r>
            <a:r>
              <a:rPr lang="en-US" sz="2300" b="1" i="1" dirty="0">
                <a:solidFill>
                  <a:srgbClr val="001F5A"/>
                </a:solidFill>
                <a:latin typeface="HelveticaNeueLT Std" panose="020B0604020202020204" pitchFamily="34" charset="0"/>
              </a:rPr>
              <a:t> </a:t>
            </a:r>
            <a:r>
              <a:rPr lang="en-US" sz="2300" b="1" dirty="0">
                <a:solidFill>
                  <a:srgbClr val="001F5A"/>
                </a:solidFill>
                <a:effectLst/>
                <a:latin typeface="HelveticaNeueLT Std" panose="020B0604020202020204" pitchFamily="34" charset="0"/>
              </a:rPr>
              <a:t>&gt; Picture</a:t>
            </a:r>
            <a:r>
              <a:rPr lang="en-US" sz="2300" dirty="0">
                <a:solidFill>
                  <a:srgbClr val="001F5A"/>
                </a:solidFill>
                <a:effectLst/>
                <a:latin typeface="HelveticaNeueLT Std Lt" panose="020B0403020202020204" pitchFamily="34" charset="0"/>
              </a:rPr>
              <a:t> or </a:t>
            </a:r>
            <a:r>
              <a:rPr lang="en-US" sz="2300" b="1" i="1" dirty="0">
                <a:solidFill>
                  <a:srgbClr val="001F5A"/>
                </a:solidFill>
                <a:effectLst/>
                <a:latin typeface="HelveticaNeueLT Std" panose="020B0604020202020204" pitchFamily="34" charset="0"/>
              </a:rPr>
              <a:t>Drag and drop function </a:t>
            </a:r>
            <a:r>
              <a:rPr lang="en-US" sz="2300" dirty="0">
                <a:solidFill>
                  <a:srgbClr val="001F5A"/>
                </a:solidFill>
                <a:effectLst/>
                <a:latin typeface="HelveticaNeueLT Std Lt" panose="020B0403020202020204" pitchFamily="34" charset="0"/>
              </a:rPr>
              <a:t>on slide 1.</a:t>
            </a:r>
            <a:br>
              <a:rPr lang="en-US" sz="2300" dirty="0">
                <a:solidFill>
                  <a:srgbClr val="001F5A"/>
                </a:solidFill>
                <a:latin typeface="HelveticaNeueLT Std Lt" panose="020B0403020202020204" pitchFamily="34" charset="0"/>
              </a:rPr>
            </a:br>
            <a:endParaRPr lang="en-US" sz="2300" u="none" strike="noStrike" cap="none" dirty="0">
              <a:solidFill>
                <a:srgbClr val="001F5A"/>
              </a:solidFill>
              <a:latin typeface="HelveticaNeueLT Std Lt" panose="020B0403020202020204" pitchFamily="34" charset="0"/>
              <a:sym typeface="Arial"/>
            </a:endParaRP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Adjust the picture size to the frame (drag the corners) to fit the frame. Make sure </a:t>
            </a: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that the white circle is completely covered by the image and that your face is centered </a:t>
            </a: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in the circle.</a:t>
            </a: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endParaRPr lang="en-US" sz="2300" i="1"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r>
              <a:rPr lang="en-US" sz="2300" b="1" i="1" dirty="0">
                <a:solidFill>
                  <a:srgbClr val="001F5A"/>
                </a:solidFill>
                <a:effectLst/>
                <a:latin typeface="HelveticaNeueLT Std" panose="020B0604020202020204" pitchFamily="34" charset="0"/>
              </a:rPr>
              <a:t>Right-click &gt; In the background</a:t>
            </a:r>
            <a:r>
              <a:rPr lang="en-US" sz="2300" dirty="0">
                <a:solidFill>
                  <a:srgbClr val="001F5A"/>
                </a:solidFill>
                <a:effectLst/>
                <a:latin typeface="HelveticaNeueLT Std Lt" panose="020B0403020202020204" pitchFamily="34" charset="0"/>
              </a:rPr>
              <a:t>, insert your photo behind the frame.</a:t>
            </a: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If the crop does not yet fit perfectly, go back one step with </a:t>
            </a:r>
            <a:r>
              <a:rPr lang="en-US" sz="2300" b="1" i="1" dirty="0">
                <a:solidFill>
                  <a:srgbClr val="001F5A"/>
                </a:solidFill>
                <a:effectLst/>
                <a:latin typeface="HelveticaNeueLT Std" panose="020B0604020202020204" pitchFamily="34" charset="0"/>
              </a:rPr>
              <a:t>Ctrl Z </a:t>
            </a:r>
            <a:r>
              <a:rPr lang="en-US" sz="2300" dirty="0">
                <a:solidFill>
                  <a:srgbClr val="001F5A"/>
                </a:solidFill>
                <a:effectLst/>
                <a:latin typeface="HelveticaNeueLT Std Lt" panose="020B0403020202020204" pitchFamily="34" charset="0"/>
              </a:rPr>
              <a:t>and redefine the position.</a:t>
            </a:r>
          </a:p>
          <a:p>
            <a:pPr marL="0" marR="0" lvl="0" indent="0" algn="l" rtl="0">
              <a:spcBef>
                <a:spcPts val="0"/>
              </a:spcBef>
              <a:spcAft>
                <a:spcPts val="0"/>
              </a:spcAft>
              <a:buClr>
                <a:srgbClr val="000000"/>
              </a:buClr>
              <a:buSzPts val="2400"/>
              <a:buFont typeface="Arial"/>
              <a:buNone/>
            </a:pP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r>
              <a:rPr lang="en-US" sz="2300" b="1" i="1" dirty="0">
                <a:solidFill>
                  <a:srgbClr val="001F5A"/>
                </a:solidFill>
                <a:effectLst/>
                <a:latin typeface="HelveticaNeueLT Std" panose="020B0604020202020204" pitchFamily="34" charset="0"/>
              </a:rPr>
              <a:t>Tip: </a:t>
            </a:r>
            <a:r>
              <a:rPr lang="en-US" sz="2300" dirty="0">
                <a:solidFill>
                  <a:srgbClr val="001F5A"/>
                </a:solidFill>
                <a:effectLst/>
                <a:latin typeface="HelveticaNeueLT Std Lt" panose="020B0403020202020204" pitchFamily="34" charset="0"/>
              </a:rPr>
              <a:t>While scaling, a slight transparency is created through which you can see the </a:t>
            </a: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frame in the background and thus position the image well.</a:t>
            </a:r>
            <a:br>
              <a:rPr lang="en-US" sz="2300" dirty="0">
                <a:solidFill>
                  <a:srgbClr val="001F5A"/>
                </a:solidFill>
                <a:latin typeface="HelveticaNeueLT Std Lt" panose="020B0403020202020204" pitchFamily="34" charset="0"/>
              </a:rPr>
            </a:br>
            <a:br>
              <a:rPr lang="en-US" sz="2300" dirty="0">
                <a:solidFill>
                  <a:srgbClr val="001F5A"/>
                </a:solidFill>
                <a:latin typeface="HelveticaNeueLT Std Lt" panose="020B0403020202020204" pitchFamily="34" charset="0"/>
              </a:rPr>
            </a:br>
            <a:r>
              <a:rPr lang="en-US" sz="2300" b="1" i="1" dirty="0">
                <a:solidFill>
                  <a:srgbClr val="001F5A"/>
                </a:solidFill>
                <a:effectLst/>
                <a:latin typeface="HelveticaNeueLT Std" panose="020B0604020202020204" pitchFamily="34" charset="0"/>
              </a:rPr>
              <a:t>Right-click&gt; In the background</a:t>
            </a:r>
            <a:r>
              <a:rPr lang="en-US" sz="2300" dirty="0">
                <a:solidFill>
                  <a:srgbClr val="001F5A"/>
                </a:solidFill>
                <a:effectLst/>
                <a:latin typeface="HelveticaNeueLT Std Lt" panose="020B0403020202020204" pitchFamily="34" charset="0"/>
              </a:rPr>
              <a:t>, place your picture behind the frame again.</a:t>
            </a:r>
          </a:p>
          <a:p>
            <a:pPr marL="0" marR="0" lvl="0" indent="0" algn="l" rtl="0">
              <a:spcBef>
                <a:spcPts val="0"/>
              </a:spcBef>
              <a:spcAft>
                <a:spcPts val="0"/>
              </a:spcAft>
              <a:buClr>
                <a:srgbClr val="000000"/>
              </a:buClr>
              <a:buSzPts val="2400"/>
              <a:buFont typeface="Arial"/>
              <a:buNone/>
            </a:pP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To save everything, click on </a:t>
            </a:r>
            <a:r>
              <a:rPr lang="en-US" sz="2300" b="1" i="1" dirty="0">
                <a:solidFill>
                  <a:srgbClr val="001F5A"/>
                </a:solidFill>
                <a:latin typeface="HelveticaNeueLT Std" panose="020B0604020202020204" pitchFamily="34" charset="0"/>
              </a:rPr>
              <a:t>F</a:t>
            </a:r>
            <a:r>
              <a:rPr lang="en-US" sz="2300" b="1" i="1" dirty="0">
                <a:solidFill>
                  <a:srgbClr val="001F5A"/>
                </a:solidFill>
                <a:effectLst/>
                <a:latin typeface="HelveticaNeueLT Std" panose="020B0604020202020204" pitchFamily="34" charset="0"/>
              </a:rPr>
              <a:t>ile &gt; Save as </a:t>
            </a:r>
            <a:r>
              <a:rPr lang="en-US" sz="2300" dirty="0">
                <a:solidFill>
                  <a:srgbClr val="001F5A"/>
                </a:solidFill>
                <a:effectLst/>
                <a:latin typeface="HelveticaNeueLT Std Lt" panose="020B0403020202020204" pitchFamily="34" charset="0"/>
              </a:rPr>
              <a:t>in the top left-hand corner of the sidebar. Choose a folder on your computer. The default-format selected is .pptx. Change it </a:t>
            </a:r>
          </a:p>
          <a:p>
            <a:pPr marL="0" marR="0" lvl="0" indent="0" algn="l" rtl="0">
              <a:spcBef>
                <a:spcPts val="0"/>
              </a:spcBef>
              <a:spcAft>
                <a:spcPts val="0"/>
              </a:spcAft>
              <a:buClr>
                <a:srgbClr val="000000"/>
              </a:buClr>
              <a:buSzPts val="2400"/>
              <a:buFont typeface="Arial"/>
              <a:buNone/>
            </a:pPr>
            <a:r>
              <a:rPr lang="en-US" sz="2300" dirty="0" err="1">
                <a:solidFill>
                  <a:srgbClr val="001F5A"/>
                </a:solidFill>
                <a:effectLst/>
                <a:latin typeface="HelveticaNeueLT Std Lt" panose="020B0403020202020204" pitchFamily="34" charset="0"/>
              </a:rPr>
              <a:t>viaselection</a:t>
            </a:r>
            <a:r>
              <a:rPr lang="en-US" sz="2300" dirty="0">
                <a:solidFill>
                  <a:srgbClr val="001F5A"/>
                </a:solidFill>
                <a:effectLst/>
                <a:latin typeface="HelveticaNeueLT Std Lt" panose="020B0403020202020204" pitchFamily="34" charset="0"/>
              </a:rPr>
              <a:t> to </a:t>
            </a:r>
            <a:r>
              <a:rPr lang="en-US" sz="2300" b="1" i="1" dirty="0">
                <a:solidFill>
                  <a:srgbClr val="001F5A"/>
                </a:solidFill>
                <a:effectLst/>
                <a:latin typeface="HelveticaNeueLT Std" panose="020B0604020202020204" pitchFamily="34" charset="0"/>
              </a:rPr>
              <a:t>.jpg </a:t>
            </a:r>
            <a:r>
              <a:rPr lang="en-US" sz="2300" dirty="0" err="1">
                <a:solidFill>
                  <a:srgbClr val="001F5A"/>
                </a:solidFill>
                <a:effectLst/>
                <a:latin typeface="HelveticaNeueLT Std Lt" panose="020B0403020202020204" pitchFamily="34" charset="0"/>
              </a:rPr>
              <a:t>oder</a:t>
            </a:r>
            <a:r>
              <a:rPr lang="en-US" sz="2300" dirty="0">
                <a:solidFill>
                  <a:srgbClr val="001F5A"/>
                </a:solidFill>
                <a:effectLst/>
                <a:latin typeface="HelveticaNeueLT Std Lt" panose="020B0403020202020204" pitchFamily="34" charset="0"/>
              </a:rPr>
              <a:t> </a:t>
            </a:r>
            <a:r>
              <a:rPr lang="en-US" sz="2300" b="1" i="1" dirty="0">
                <a:solidFill>
                  <a:srgbClr val="001F5A"/>
                </a:solidFill>
                <a:effectLst/>
                <a:latin typeface="HelveticaNeueLT Std" panose="020B0604020202020204" pitchFamily="34" charset="0"/>
              </a:rPr>
              <a:t>.</a:t>
            </a:r>
            <a:r>
              <a:rPr lang="en-US" sz="2300" b="1" i="1" dirty="0" err="1">
                <a:solidFill>
                  <a:srgbClr val="001F5A"/>
                </a:solidFill>
                <a:effectLst/>
                <a:latin typeface="HelveticaNeueLT Std" panose="020B0604020202020204" pitchFamily="34" charset="0"/>
              </a:rPr>
              <a:t>png</a:t>
            </a:r>
            <a:r>
              <a:rPr lang="en-US" sz="2300" dirty="0">
                <a:solidFill>
                  <a:srgbClr val="001F5A"/>
                </a:solidFill>
                <a:effectLst/>
                <a:latin typeface="HelveticaNeueLT Std Lt" panose="020B0403020202020204" pitchFamily="34" charset="0"/>
              </a:rPr>
              <a:t>.</a:t>
            </a:r>
            <a:r>
              <a:rPr lang="en-US" sz="2300" b="0" i="0" dirty="0">
                <a:solidFill>
                  <a:srgbClr val="001F5A"/>
                </a:solidFill>
                <a:effectLst/>
                <a:latin typeface="-apple-system"/>
              </a:rPr>
              <a:t> </a:t>
            </a:r>
          </a:p>
          <a:p>
            <a:pPr marL="0" marR="0" lvl="0" indent="0" algn="l" rtl="0">
              <a:spcBef>
                <a:spcPts val="0"/>
              </a:spcBef>
              <a:spcAft>
                <a:spcPts val="0"/>
              </a:spcAft>
              <a:buClr>
                <a:srgbClr val="000000"/>
              </a:buClr>
              <a:buSzPts val="2400"/>
              <a:buFont typeface="Arial"/>
              <a:buNone/>
            </a:pPr>
            <a:endParaRPr lang="en-US" sz="2300" dirty="0">
              <a:solidFill>
                <a:srgbClr val="001F5A"/>
              </a:solidFill>
              <a:effectLst/>
              <a:latin typeface="HelveticaNeueLT Std Lt" panose="020B0403020202020204" pitchFamily="34" charset="0"/>
            </a:endParaRPr>
          </a:p>
          <a:p>
            <a:pPr marL="0" marR="0" lvl="0" indent="0" algn="l" rtl="0">
              <a:spcBef>
                <a:spcPts val="0"/>
              </a:spcBef>
              <a:spcAft>
                <a:spcPts val="0"/>
              </a:spcAft>
              <a:buClr>
                <a:srgbClr val="000000"/>
              </a:buClr>
              <a:buSzPts val="2400"/>
              <a:buFont typeface="Arial"/>
              <a:buNone/>
            </a:pPr>
            <a:r>
              <a:rPr lang="en-US" sz="2300" dirty="0">
                <a:solidFill>
                  <a:srgbClr val="001F5A"/>
                </a:solidFill>
                <a:effectLst/>
                <a:latin typeface="HelveticaNeueLT Std Lt" panose="020B0403020202020204" pitchFamily="34" charset="0"/>
              </a:rPr>
              <a:t>Please ignore error messages about missing fonts. When saving the graphic, everything will be exported correctly.</a:t>
            </a:r>
          </a:p>
          <a:p>
            <a:pPr marL="0" marR="0" lvl="0" indent="0" algn="l" rtl="0">
              <a:spcBef>
                <a:spcPts val="0"/>
              </a:spcBef>
              <a:spcAft>
                <a:spcPts val="0"/>
              </a:spcAft>
              <a:buClr>
                <a:srgbClr val="000000"/>
              </a:buClr>
              <a:buSzPts val="2400"/>
              <a:buFont typeface="Arial"/>
              <a:buNone/>
            </a:pPr>
            <a:br>
              <a:rPr lang="en-US" sz="2300" dirty="0">
                <a:solidFill>
                  <a:srgbClr val="001F5A"/>
                </a:solidFill>
                <a:latin typeface="HelveticaNeueLT Std Lt" panose="020B0403020202020204" pitchFamily="34" charset="0"/>
              </a:rPr>
            </a:br>
            <a:r>
              <a:rPr lang="en-US" sz="2300" dirty="0">
                <a:solidFill>
                  <a:srgbClr val="001F5A"/>
                </a:solidFill>
                <a:effectLst/>
                <a:latin typeface="HelveticaNeueLT Std Lt" panose="020B0403020202020204" pitchFamily="34" charset="0"/>
              </a:rPr>
              <a:t>After you have saved the picture, you can use it on LinkedIn as your new profile picture. The circle section has already been selected appropriately, you should not have to adjust anything else to the size.</a:t>
            </a:r>
            <a:endParaRPr lang="en-US" sz="2300" u="none" strike="noStrike" cap="none" dirty="0">
              <a:solidFill>
                <a:srgbClr val="001F5A"/>
              </a:solidFill>
              <a:latin typeface="HelveticaNeueLT Std Lt" panose="020B0403020202020204" pitchFamily="34" charset="0"/>
              <a:ea typeface="Helvetica Neue"/>
              <a:cs typeface="Helvetica Neue"/>
              <a:sym typeface="Helvetica Neue"/>
            </a:endParaRPr>
          </a:p>
        </p:txBody>
      </p:sp>
      <p:sp>
        <p:nvSpPr>
          <p:cNvPr id="26" name="Google Shape;26;g242de16273c_3_2"/>
          <p:cNvSpPr txBox="1"/>
          <p:nvPr/>
        </p:nvSpPr>
        <p:spPr>
          <a:xfrm>
            <a:off x="774581" y="2231861"/>
            <a:ext cx="270300" cy="9910405"/>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1</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2</a:t>
            </a: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3</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4</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5</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6</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7</a:t>
            </a:r>
          </a:p>
          <a:p>
            <a:pPr marL="0" marR="0" lvl="0" indent="0" algn="l" rtl="0">
              <a:lnSpc>
                <a:spcPct val="100000"/>
              </a:lnSpc>
              <a:spcBef>
                <a:spcPts val="0"/>
              </a:spcBef>
              <a:spcAft>
                <a:spcPts val="0"/>
              </a:spcAft>
              <a:buClr>
                <a:srgbClr val="000000"/>
              </a:buClr>
              <a:buSzPts val="2400"/>
              <a:buFont typeface="Arial"/>
              <a:buNone/>
            </a:pPr>
            <a:endParaRPr lang="de-DE" sz="2300" b="1"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dirty="0">
                <a:solidFill>
                  <a:srgbClr val="00205B"/>
                </a:solidFill>
                <a:latin typeface="HelveticaNeueLT Std" panose="020B0604020202020204" pitchFamily="34" charset="0"/>
                <a:ea typeface="Helvetica Neue"/>
                <a:cs typeface="Helvetica Neue"/>
                <a:sym typeface="Helvetica Neue"/>
              </a:rPr>
              <a:t>8</a:t>
            </a: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p:txBody>
      </p:sp>
      <p:pic>
        <p:nvPicPr>
          <p:cNvPr id="2" name="Grafik 1">
            <a:extLst>
              <a:ext uri="{FF2B5EF4-FFF2-40B4-BE49-F238E27FC236}">
                <a16:creationId xmlns:a16="http://schemas.microsoft.com/office/drawing/2014/main" id="{D0944703-D931-0FC7-A867-D58C2B6ECA90}"/>
              </a:ext>
            </a:extLst>
          </p:cNvPr>
          <p:cNvPicPr>
            <a:picLocks noChangeAspect="1"/>
          </p:cNvPicPr>
          <p:nvPr/>
        </p:nvPicPr>
        <p:blipFill>
          <a:blip r:embed="rId3"/>
          <a:stretch>
            <a:fillRect/>
          </a:stretch>
        </p:blipFill>
        <p:spPr>
          <a:xfrm>
            <a:off x="5036289" y="12969740"/>
            <a:ext cx="8472713" cy="600124"/>
          </a:xfrm>
          <a:prstGeom prst="rect">
            <a:avLst/>
          </a:prstGeom>
        </p:spPr>
      </p:pic>
      <p:sp>
        <p:nvSpPr>
          <p:cNvPr id="5" name="Google Shape;27;g242de16273c_3_2">
            <a:extLst>
              <a:ext uri="{FF2B5EF4-FFF2-40B4-BE49-F238E27FC236}">
                <a16:creationId xmlns:a16="http://schemas.microsoft.com/office/drawing/2014/main" id="{D6542337-B375-0FEB-DD6F-1A0EA90DBE15}"/>
              </a:ext>
            </a:extLst>
          </p:cNvPr>
          <p:cNvSpPr/>
          <p:nvPr/>
        </p:nvSpPr>
        <p:spPr>
          <a:xfrm>
            <a:off x="11452226" y="663960"/>
            <a:ext cx="1515600" cy="613800"/>
          </a:xfrm>
          <a:prstGeom prst="rect">
            <a:avLst/>
          </a:prstGeom>
          <a:noFill/>
          <a:ln w="9525" cap="flat" cmpd="sng">
            <a:solidFill>
              <a:srgbClr val="001F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de-DE" sz="2400" b="1" dirty="0">
                <a:solidFill>
                  <a:srgbClr val="001F5A"/>
                </a:solidFill>
                <a:latin typeface="HelveticaNeueLT Std" panose="020B0604020202020204" pitchFamily="34" charset="0"/>
                <a:ea typeface="Helvetica Neue"/>
                <a:cs typeface="Helvetica Neue"/>
                <a:sym typeface="Helvetica Neue"/>
              </a:rPr>
              <a:t>English</a:t>
            </a:r>
            <a:endParaRPr sz="2400" b="1" dirty="0">
              <a:solidFill>
                <a:srgbClr val="001F5A"/>
              </a:solidFill>
              <a:latin typeface="HelveticaNeueLT Std" panose="020B0604020202020204" pitchFamily="34" charset="0"/>
              <a:ea typeface="Helvetica Neue"/>
              <a:cs typeface="Helvetica Neue"/>
              <a:sym typeface="Helvetica Neue"/>
            </a:endParaRPr>
          </a:p>
        </p:txBody>
      </p:sp>
    </p:spTree>
    <p:extLst>
      <p:ext uri="{BB962C8B-B14F-4D97-AF65-F5344CB8AC3E}">
        <p14:creationId xmlns:p14="http://schemas.microsoft.com/office/powerpoint/2010/main" val="165371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
        <p:cNvGrpSpPr/>
        <p:nvPr/>
      </p:nvGrpSpPr>
      <p:grpSpPr>
        <a:xfrm>
          <a:off x="0" y="0"/>
          <a:ext cx="0" cy="0"/>
          <a:chOff x="0" y="0"/>
          <a:chExt cx="0" cy="0"/>
        </a:xfrm>
      </p:grpSpPr>
      <p:sp>
        <p:nvSpPr>
          <p:cNvPr id="4" name="object 4">
            <a:extLst>
              <a:ext uri="{FF2B5EF4-FFF2-40B4-BE49-F238E27FC236}">
                <a16:creationId xmlns:a16="http://schemas.microsoft.com/office/drawing/2014/main" id="{BD6CE1E8-C3A0-F1B2-6040-88F6C2DDB1F9}"/>
              </a:ext>
            </a:extLst>
          </p:cNvPr>
          <p:cNvSpPr/>
          <p:nvPr/>
        </p:nvSpPr>
        <p:spPr>
          <a:xfrm>
            <a:off x="0" y="2007880"/>
            <a:ext cx="13716000" cy="10863883"/>
          </a:xfrm>
          <a:custGeom>
            <a:avLst/>
            <a:gdLst/>
            <a:ahLst/>
            <a:cxnLst/>
            <a:rect l="l" t="t" r="r" b="b"/>
            <a:pathLst>
              <a:path w="7560309" h="4464050">
                <a:moveTo>
                  <a:pt x="0" y="4463999"/>
                </a:moveTo>
                <a:lnTo>
                  <a:pt x="7559992" y="4463999"/>
                </a:lnTo>
                <a:lnTo>
                  <a:pt x="7559992" y="0"/>
                </a:lnTo>
                <a:lnTo>
                  <a:pt x="0" y="0"/>
                </a:lnTo>
                <a:lnTo>
                  <a:pt x="0" y="4463999"/>
                </a:lnTo>
                <a:close/>
              </a:path>
            </a:pathLst>
          </a:custGeom>
          <a:solidFill>
            <a:srgbClr val="EDEDED"/>
          </a:solidFill>
        </p:spPr>
        <p:txBody>
          <a:bodyPr wrap="square" lIns="0" tIns="0" rIns="0" bIns="0" rtlCol="0"/>
          <a:lstStyle/>
          <a:p>
            <a:endParaRPr sz="2314"/>
          </a:p>
        </p:txBody>
      </p:sp>
      <p:sp>
        <p:nvSpPr>
          <p:cNvPr id="3" name="object 5">
            <a:extLst>
              <a:ext uri="{FF2B5EF4-FFF2-40B4-BE49-F238E27FC236}">
                <a16:creationId xmlns:a16="http://schemas.microsoft.com/office/drawing/2014/main" id="{B1EEDD0C-0EA5-47CC-5BF8-2E0F6E5E5E58}"/>
              </a:ext>
            </a:extLst>
          </p:cNvPr>
          <p:cNvSpPr/>
          <p:nvPr/>
        </p:nvSpPr>
        <p:spPr>
          <a:xfrm>
            <a:off x="673378" y="2133884"/>
            <a:ext cx="12198900" cy="10618291"/>
          </a:xfrm>
          <a:custGeom>
            <a:avLst/>
            <a:gdLst/>
            <a:ahLst/>
            <a:cxnLst/>
            <a:rect l="l" t="t" r="r" b="b"/>
            <a:pathLst>
              <a:path w="4680585" h="3708400">
                <a:moveTo>
                  <a:pt x="0" y="3707866"/>
                </a:moveTo>
                <a:lnTo>
                  <a:pt x="4680000" y="3707866"/>
                </a:lnTo>
                <a:lnTo>
                  <a:pt x="4680000" y="0"/>
                </a:lnTo>
                <a:lnTo>
                  <a:pt x="0" y="0"/>
                </a:lnTo>
                <a:lnTo>
                  <a:pt x="0" y="3707866"/>
                </a:lnTo>
                <a:close/>
              </a:path>
            </a:pathLst>
          </a:custGeom>
          <a:solidFill>
            <a:srgbClr val="FFFFFF"/>
          </a:solidFill>
        </p:spPr>
        <p:txBody>
          <a:bodyPr wrap="square" lIns="72000" tIns="72000" rIns="72000" bIns="72000" rtlCol="0" anchor="t"/>
          <a:lstStyle/>
          <a:p>
            <a:pPr algn="ctr">
              <a:lnSpc>
                <a:spcPct val="110000"/>
              </a:lnSpc>
              <a:buSzPct val="100000"/>
            </a:pPr>
            <a:endParaRPr lang="en-US" sz="1000" spc="19" dirty="0">
              <a:solidFill>
                <a:schemeClr val="tx2"/>
              </a:solidFill>
              <a:cs typeface="Arial"/>
            </a:endParaRPr>
          </a:p>
        </p:txBody>
      </p:sp>
      <p:sp>
        <p:nvSpPr>
          <p:cNvPr id="24" name="Google Shape;24;g242de16273c_3_2"/>
          <p:cNvSpPr txBox="1"/>
          <p:nvPr/>
        </p:nvSpPr>
        <p:spPr>
          <a:xfrm>
            <a:off x="768926" y="616041"/>
            <a:ext cx="12198900" cy="1323439"/>
          </a:xfrm>
          <a:prstGeom prst="rect">
            <a:avLst/>
          </a:prstGeom>
          <a:noFill/>
          <a:ln>
            <a:noFill/>
          </a:ln>
        </p:spPr>
        <p:txBody>
          <a:bodyPr spcFirstLastPara="1" wrap="square" lIns="0" tIns="0" rIns="0" bIns="0" anchor="t" anchorCtr="0">
            <a:spAutoFit/>
          </a:bodyPr>
          <a:lstStyle/>
          <a:p>
            <a:pPr marL="0" marR="0" lvl="0" indent="0" algn="l" rtl="0">
              <a:spcBef>
                <a:spcPts val="0"/>
              </a:spcBef>
              <a:spcAft>
                <a:spcPts val="0"/>
              </a:spcAft>
              <a:buClr>
                <a:srgbClr val="000000"/>
              </a:buClr>
              <a:buSzPts val="7503"/>
              <a:buFont typeface="Arial"/>
              <a:buNone/>
            </a:pPr>
            <a:r>
              <a:rPr lang="de-DE" sz="5400" dirty="0">
                <a:solidFill>
                  <a:srgbClr val="00205B"/>
                </a:solidFill>
                <a:latin typeface="HelveticaNeueLT Std Lt" panose="020B0403020202020204" pitchFamily="34" charset="0"/>
                <a:ea typeface="Helvetica Neue"/>
                <a:cs typeface="Helvetica Neue"/>
                <a:sym typeface="Helvetica Neue"/>
              </a:rPr>
              <a:t>Anleitung </a:t>
            </a:r>
            <a:br>
              <a:rPr lang="de-DE" sz="4600" dirty="0">
                <a:solidFill>
                  <a:srgbClr val="00205B"/>
                </a:solidFill>
                <a:latin typeface="Helvetica Neue"/>
                <a:ea typeface="Helvetica Neue"/>
                <a:cs typeface="Helvetica Neue"/>
                <a:sym typeface="Helvetica Neue"/>
              </a:rPr>
            </a:br>
            <a:r>
              <a:rPr lang="de-DE" sz="3200" b="1" dirty="0">
                <a:solidFill>
                  <a:srgbClr val="00205B"/>
                </a:solidFill>
                <a:latin typeface="HelveticaNeueLT Std" panose="020B0604020202020204" pitchFamily="34" charset="0"/>
                <a:ea typeface="Helvetica Neue"/>
                <a:cs typeface="Helvetica Neue"/>
                <a:sym typeface="Helvetica Neue"/>
              </a:rPr>
              <a:t>LinkedIn-Profilbildrahmen – </a:t>
            </a:r>
            <a:r>
              <a:rPr lang="de-DE" sz="3200" b="1" dirty="0" err="1">
                <a:solidFill>
                  <a:srgbClr val="00205B"/>
                </a:solidFill>
                <a:latin typeface="HelveticaNeueLT Std" panose="020B0604020202020204" pitchFamily="34" charset="0"/>
                <a:ea typeface="Helvetica Neue"/>
                <a:cs typeface="Helvetica Neue"/>
                <a:sym typeface="Helvetica Neue"/>
              </a:rPr>
              <a:t>Diversity</a:t>
            </a:r>
            <a:r>
              <a:rPr lang="de-DE" sz="3200" b="1" dirty="0">
                <a:solidFill>
                  <a:srgbClr val="00205B"/>
                </a:solidFill>
                <a:latin typeface="HelveticaNeueLT Std" panose="020B0604020202020204" pitchFamily="34" charset="0"/>
                <a:ea typeface="Helvetica Neue"/>
                <a:cs typeface="Helvetica Neue"/>
                <a:sym typeface="Helvetica Neue"/>
              </a:rPr>
              <a:t> Day</a:t>
            </a:r>
            <a:endParaRPr sz="3200" b="1" u="none" strike="noStrike" cap="none" dirty="0">
              <a:solidFill>
                <a:srgbClr val="000000"/>
              </a:solidFill>
              <a:latin typeface="HelveticaNeueLT Std" panose="020B0604020202020204" pitchFamily="34" charset="0"/>
              <a:sym typeface="Arial"/>
            </a:endParaRPr>
          </a:p>
        </p:txBody>
      </p:sp>
      <p:sp>
        <p:nvSpPr>
          <p:cNvPr id="25" name="Google Shape;25;g242de16273c_3_2"/>
          <p:cNvSpPr txBox="1"/>
          <p:nvPr/>
        </p:nvSpPr>
        <p:spPr>
          <a:xfrm>
            <a:off x="1134774" y="2231861"/>
            <a:ext cx="11730300" cy="10618291"/>
          </a:xfrm>
          <a:prstGeom prst="rect">
            <a:avLst/>
          </a:prstGeom>
          <a:noFill/>
          <a:ln>
            <a:noFill/>
          </a:ln>
        </p:spPr>
        <p:txBody>
          <a:bodyPr spcFirstLastPara="1" wrap="square" lIns="0" tIns="0" rIns="0" bIns="0" anchor="t" anchorCtr="0">
            <a:spAutoFit/>
          </a:bodyPr>
          <a:lstStyle/>
          <a:p>
            <a:pPr>
              <a:buSzPts val="2400"/>
            </a:pPr>
            <a:r>
              <a:rPr lang="de-DE" sz="2300" dirty="0">
                <a:solidFill>
                  <a:srgbClr val="00205A"/>
                </a:solidFill>
                <a:effectLst/>
                <a:latin typeface="HelveticaNeueLT Std Lt" panose="020B0403020202020204" pitchFamily="34" charset="0"/>
              </a:rPr>
              <a:t>Aktivieren Sie die Bearbeitung der geschützten Ansicht. Bitte ignorieren Sie die Fehlermeldung zu fehlenden Schriftarten und klicken Sie </a:t>
            </a:r>
            <a:r>
              <a:rPr lang="de-DE" sz="2300" b="1" dirty="0">
                <a:solidFill>
                  <a:srgbClr val="00205A"/>
                </a:solidFill>
                <a:effectLst/>
                <a:latin typeface="HelveticaNeueLT Std Lt" panose="020B0403020202020204" pitchFamily="34" charset="0"/>
              </a:rPr>
              <a:t>Eingeschränkte Schriftarten entfernen</a:t>
            </a:r>
            <a:r>
              <a:rPr lang="de-DE" sz="2300" dirty="0">
                <a:solidFill>
                  <a:srgbClr val="00205A"/>
                </a:solidFill>
                <a:effectLst/>
                <a:latin typeface="HelveticaNeueLT Std Lt" panose="020B0403020202020204" pitchFamily="34" charset="0"/>
              </a:rPr>
              <a:t>. Die Grafik wird dennoch korrekt angezeigt. </a:t>
            </a:r>
            <a:r>
              <a:rPr lang="de-DE" sz="2300" b="1" dirty="0">
                <a:solidFill>
                  <a:srgbClr val="00205A"/>
                </a:solidFill>
                <a:effectLst/>
                <a:latin typeface="HelveticaNeueLT Std Lt" panose="020B0403020202020204" pitchFamily="34" charset="0"/>
              </a:rPr>
              <a:t> </a:t>
            </a:r>
          </a:p>
          <a:p>
            <a:pPr marL="0" marR="0" lvl="0" indent="0" algn="l" rtl="0">
              <a:lnSpc>
                <a:spcPct val="100000"/>
              </a:lnSpc>
              <a:spcBef>
                <a:spcPts val="0"/>
              </a:spcBef>
              <a:spcAft>
                <a:spcPts val="0"/>
              </a:spcAft>
              <a:buClr>
                <a:srgbClr val="000000"/>
              </a:buClr>
              <a:buSzPts val="2400"/>
              <a:buFont typeface="Arial"/>
              <a:buNone/>
            </a:pPr>
            <a:endParaRPr lang="de-DE"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Ziehen Sie Ihr Bild per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Drag and Drop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oder über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Einfügen &gt; Bilder</a:t>
            </a:r>
            <a:r>
              <a:rPr lang="de-DE" sz="2300" i="1" u="none" strike="noStrike" cap="none" dirty="0">
                <a:solidFill>
                  <a:srgbClr val="00205B"/>
                </a:solidFill>
                <a:latin typeface="HelveticaNeueLT Std Lt" panose="020B0403020202020204" pitchFamily="34" charset="0"/>
                <a:ea typeface="Helvetica Neue"/>
                <a:cs typeface="Helvetica Neue"/>
                <a:sym typeface="Helvetica Neue"/>
              </a:rPr>
              <a:t>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auf die Folie 1.</a:t>
            </a:r>
            <a:endParaRPr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Passen Sie die Bildgröße proportional (an den Ecken ziehen) an den Rahmen an. Achten Sie darauf, dass der weiße Kreis komplett mit dem Bild bedeckt ist und ihr Gesicht mittig im Kreis sitzt. </a:t>
            </a:r>
            <a:endParaRPr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i="1"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Mit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Rechtsklick &gt; In den Hintergrund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setzen Sie ihr Foto  hinter den Rahmen. </a:t>
            </a:r>
            <a:endParaRPr lang="de-DE"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Sollte der Ausschnitt noch nicht optimal passen, gehen Sie über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Strg Z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einen Schritt zurück und bestimmen Sie die Position neu. </a:t>
            </a:r>
            <a:endParaRPr lang="de-DE"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Tipp: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Während des Skalierens entsteht eine leichte Transparenz, durch die Sie den Rahmen im Hintergrund sehen und das Bild dadurch gut positionieren können. </a:t>
            </a:r>
            <a:endParaRPr lang="de-DE"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Mit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Rechtsklick &gt; In den Hintergrund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setzen Sie ihr Foto wieder hinter den Rahmen. </a:t>
            </a:r>
            <a:endParaRPr lang="de-DE" sz="2300" u="none" strike="noStrike" cap="none" dirty="0">
              <a:solidFill>
                <a:srgbClr val="000000"/>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Zum Speichern drücken Sie oben links in der Leiste auf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Datei &gt; Speichern unter</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 Wählen Sie einen Ordner auf </a:t>
            </a:r>
            <a:r>
              <a:rPr lang="de-DE" sz="2300" dirty="0">
                <a:solidFill>
                  <a:srgbClr val="00205B"/>
                </a:solidFill>
                <a:latin typeface="HelveticaNeueLT Std Lt" panose="020B0403020202020204" pitchFamily="34" charset="0"/>
                <a:ea typeface="Helvetica Neue"/>
                <a:cs typeface="Helvetica Neue"/>
                <a:sym typeface="Helvetica Neue"/>
              </a:rPr>
              <a:t>Ihrem</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 Computer aus. Als Standard-Format ist .</a:t>
            </a:r>
            <a:r>
              <a:rPr lang="de-DE" sz="2300" u="none" strike="noStrike" cap="none" dirty="0" err="1">
                <a:solidFill>
                  <a:srgbClr val="00205B"/>
                </a:solidFill>
                <a:latin typeface="HelveticaNeueLT Std Lt" panose="020B0403020202020204" pitchFamily="34" charset="0"/>
                <a:ea typeface="Helvetica Neue"/>
                <a:cs typeface="Helvetica Neue"/>
                <a:sym typeface="Helvetica Neue"/>
              </a:rPr>
              <a:t>pptx</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 ausgewählt. Ändern Sie dieses über die Auswahlliste zu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.jpg </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oder </a:t>
            </a:r>
            <a:r>
              <a:rPr lang="de-DE" sz="2300" b="1" i="1" u="none" strike="noStrike" cap="none" dirty="0">
                <a:solidFill>
                  <a:srgbClr val="00205B"/>
                </a:solidFill>
                <a:latin typeface="HelveticaNeueLT Std" panose="020B0604020202020204" pitchFamily="34" charset="0"/>
                <a:ea typeface="Helvetica Neue"/>
                <a:cs typeface="Helvetica Neue"/>
                <a:sym typeface="Helvetica Neue"/>
              </a:rPr>
              <a:t>.png</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a:t>
            </a:r>
          </a:p>
          <a:p>
            <a:pPr marL="0" marR="0" lvl="0" indent="0" algn="l" rtl="0">
              <a:lnSpc>
                <a:spcPct val="100000"/>
              </a:lnSpc>
              <a:spcBef>
                <a:spcPts val="0"/>
              </a:spcBef>
              <a:spcAft>
                <a:spcPts val="0"/>
              </a:spcAft>
              <a:buClr>
                <a:srgbClr val="000000"/>
              </a:buClr>
              <a:buSzPts val="2400"/>
              <a:buFont typeface="Arial"/>
              <a:buNone/>
            </a:pPr>
            <a:endParaRPr lang="de-DE" sz="2300"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dirty="0">
                <a:solidFill>
                  <a:srgbClr val="001F5A"/>
                </a:solidFill>
                <a:effectLst/>
                <a:latin typeface="HelveticaNeueLT Std Lt" panose="020B0403020202020204" pitchFamily="34" charset="0"/>
              </a:rPr>
              <a:t>Bitte ignorieren Sie Fehlermeldungen zu fehlenden Schriftarten. Beim Speichern der Grafik wird alles korrekt exportiert.</a:t>
            </a:r>
            <a:endParaRPr sz="2300" u="none" strike="noStrike" cap="none" dirty="0">
              <a:solidFill>
                <a:srgbClr val="001F5A"/>
              </a:solidFill>
              <a:latin typeface="HelveticaNeueLT Std Lt" panose="020B0403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u="none" strike="noStrike" cap="none" dirty="0">
              <a:solidFill>
                <a:srgbClr val="00205B"/>
              </a:solidFill>
              <a:latin typeface="HelveticaNeueLT Std Lt" panose="020B0403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Nachdem Sie das Bild gespeichert haben, können Sie es auf LinkedIn als Ihr neues Profilbild nutzen. Der Kreisausschnitt ist bereits passend gewählt, an der Größe sollten Sie nichts mehr </a:t>
            </a:r>
            <a:r>
              <a:rPr lang="de-DE" sz="2300" dirty="0">
                <a:solidFill>
                  <a:srgbClr val="00205B"/>
                </a:solidFill>
                <a:latin typeface="HelveticaNeueLT Std Lt" panose="020B0403020202020204" pitchFamily="34" charset="0"/>
                <a:ea typeface="Helvetica Neue"/>
                <a:cs typeface="Helvetica Neue"/>
                <a:sym typeface="Helvetica Neue"/>
              </a:rPr>
              <a:t>anpassen</a:t>
            </a:r>
            <a:r>
              <a:rPr lang="de-DE" sz="2300" u="none" strike="noStrike" cap="none" dirty="0">
                <a:solidFill>
                  <a:srgbClr val="00205B"/>
                </a:solidFill>
                <a:latin typeface="HelveticaNeueLT Std Lt" panose="020B0403020202020204" pitchFamily="34" charset="0"/>
                <a:ea typeface="Helvetica Neue"/>
                <a:cs typeface="Helvetica Neue"/>
                <a:sym typeface="Helvetica Neue"/>
              </a:rPr>
              <a:t>.</a:t>
            </a:r>
            <a:endParaRPr sz="2300" b="0" i="0" u="none" strike="noStrike" cap="none" dirty="0">
              <a:solidFill>
                <a:srgbClr val="00205B"/>
              </a:solidFill>
              <a:latin typeface="Helvetica Neue"/>
              <a:ea typeface="Helvetica Neue"/>
              <a:cs typeface="Helvetica Neue"/>
              <a:sym typeface="Helvetica Neue"/>
            </a:endParaRPr>
          </a:p>
        </p:txBody>
      </p:sp>
      <p:sp>
        <p:nvSpPr>
          <p:cNvPr id="26" name="Google Shape;26;g242de16273c_3_2"/>
          <p:cNvSpPr txBox="1"/>
          <p:nvPr/>
        </p:nvSpPr>
        <p:spPr>
          <a:xfrm>
            <a:off x="774581" y="2231861"/>
            <a:ext cx="270300" cy="10618291"/>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1</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2</a:t>
            </a: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3</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4</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5</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6</a:t>
            </a:r>
            <a:endParaRPr sz="2300" b="1" u="none" strike="noStrike" cap="none" dirty="0">
              <a:solidFill>
                <a:srgbClr val="000000"/>
              </a:solidFill>
              <a:latin typeface="HelveticaNeueLT Std" panose="020B0604020202020204" pitchFamily="34" charset="0"/>
              <a:sym typeface="Arial"/>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u="none" strike="noStrike" cap="none" dirty="0">
                <a:solidFill>
                  <a:srgbClr val="00205B"/>
                </a:solidFill>
                <a:latin typeface="HelveticaNeueLT Std" panose="020B0604020202020204" pitchFamily="34" charset="0"/>
                <a:ea typeface="Helvetica Neue"/>
                <a:cs typeface="Helvetica Neue"/>
                <a:sym typeface="Helvetica Neue"/>
              </a:rPr>
              <a:t>7</a:t>
            </a:r>
          </a:p>
          <a:p>
            <a:pPr marL="0" marR="0" lvl="0" indent="0" algn="l" rtl="0">
              <a:lnSpc>
                <a:spcPct val="100000"/>
              </a:lnSpc>
              <a:spcBef>
                <a:spcPts val="0"/>
              </a:spcBef>
              <a:spcAft>
                <a:spcPts val="0"/>
              </a:spcAft>
              <a:buClr>
                <a:srgbClr val="000000"/>
              </a:buClr>
              <a:buSzPts val="2400"/>
              <a:buFont typeface="Arial"/>
              <a:buNone/>
            </a:pPr>
            <a:endParaRPr lang="de-DE" sz="2300" b="1"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lang="de-DE"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de-DE" sz="2300" b="1" dirty="0">
                <a:solidFill>
                  <a:srgbClr val="00205B"/>
                </a:solidFill>
                <a:latin typeface="HelveticaNeueLT Std" panose="020B0604020202020204" pitchFamily="34" charset="0"/>
                <a:ea typeface="Helvetica Neue"/>
                <a:cs typeface="Helvetica Neue"/>
                <a:sym typeface="Helvetica Neue"/>
              </a:rPr>
              <a:t>8</a:t>
            </a: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300" b="1" u="none" strike="noStrike" cap="none" dirty="0">
              <a:solidFill>
                <a:srgbClr val="00205B"/>
              </a:solidFill>
              <a:latin typeface="HelveticaNeueLT Std" panose="020B0604020202020204" pitchFamily="34" charset="0"/>
              <a:ea typeface="Helvetica Neue"/>
              <a:cs typeface="Helvetica Neue"/>
              <a:sym typeface="Helvetica Neue"/>
            </a:endParaRPr>
          </a:p>
        </p:txBody>
      </p:sp>
      <p:sp>
        <p:nvSpPr>
          <p:cNvPr id="27" name="Google Shape;27;g242de16273c_3_2"/>
          <p:cNvSpPr/>
          <p:nvPr/>
        </p:nvSpPr>
        <p:spPr>
          <a:xfrm>
            <a:off x="11452226" y="663960"/>
            <a:ext cx="1515600" cy="613800"/>
          </a:xfrm>
          <a:prstGeom prst="rect">
            <a:avLst/>
          </a:prstGeom>
          <a:noFill/>
          <a:ln w="9525" cap="flat" cmpd="sng">
            <a:solidFill>
              <a:srgbClr val="001F5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de-DE" sz="2400" b="1" dirty="0">
                <a:solidFill>
                  <a:srgbClr val="001F5A"/>
                </a:solidFill>
                <a:latin typeface="HelveticaNeueLT Std" panose="020B0604020202020204" pitchFamily="34" charset="0"/>
                <a:ea typeface="Helvetica Neue"/>
                <a:cs typeface="Helvetica Neue"/>
                <a:sym typeface="Helvetica Neue"/>
              </a:rPr>
              <a:t>German</a:t>
            </a:r>
            <a:endParaRPr sz="2400" b="1" dirty="0">
              <a:solidFill>
                <a:srgbClr val="001F5A"/>
              </a:solidFill>
              <a:latin typeface="HelveticaNeueLT Std" panose="020B0604020202020204" pitchFamily="34" charset="0"/>
              <a:ea typeface="Helvetica Neue"/>
              <a:cs typeface="Helvetica Neue"/>
              <a:sym typeface="Helvetica Neue"/>
            </a:endParaRPr>
          </a:p>
        </p:txBody>
      </p:sp>
      <p:pic>
        <p:nvPicPr>
          <p:cNvPr id="2" name="Grafik 1">
            <a:extLst>
              <a:ext uri="{FF2B5EF4-FFF2-40B4-BE49-F238E27FC236}">
                <a16:creationId xmlns:a16="http://schemas.microsoft.com/office/drawing/2014/main" id="{D0944703-D931-0FC7-A867-D58C2B6ECA90}"/>
              </a:ext>
            </a:extLst>
          </p:cNvPr>
          <p:cNvPicPr>
            <a:picLocks noChangeAspect="1"/>
          </p:cNvPicPr>
          <p:nvPr/>
        </p:nvPicPr>
        <p:blipFill>
          <a:blip r:embed="rId3"/>
          <a:stretch>
            <a:fillRect/>
          </a:stretch>
        </p:blipFill>
        <p:spPr>
          <a:xfrm>
            <a:off x="5036289" y="12940163"/>
            <a:ext cx="8472713" cy="600124"/>
          </a:xfrm>
          <a:prstGeom prst="rect">
            <a:avLst/>
          </a:prstGeom>
        </p:spPr>
      </p:pic>
    </p:spTree>
    <p:extLst>
      <p:ext uri="{BB962C8B-B14F-4D97-AF65-F5344CB8AC3E}">
        <p14:creationId xmlns:p14="http://schemas.microsoft.com/office/powerpoint/2010/main" val="24290923"/>
      </p:ext>
    </p:extLst>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D8E91EC6513A947A2CB4053166F284F" ma:contentTypeVersion="17" ma:contentTypeDescription="Ein neues Dokument erstellen." ma:contentTypeScope="" ma:versionID="68af6b28d69d3096a27d2094b4c148d8">
  <xsd:schema xmlns:xsd="http://www.w3.org/2001/XMLSchema" xmlns:xs="http://www.w3.org/2001/XMLSchema" xmlns:p="http://schemas.microsoft.com/office/2006/metadata/properties" xmlns:ns2="7da92193-6cd4-4fe5-9d89-7653dbb2b5fd" xmlns:ns3="40be27e6-2735-47cf-a874-013fcbf5bfbf" targetNamespace="http://schemas.microsoft.com/office/2006/metadata/properties" ma:root="true" ma:fieldsID="651a8c685621ce0684eee74cd107d11f" ns2:_="" ns3:_="">
    <xsd:import namespace="7da92193-6cd4-4fe5-9d89-7653dbb2b5fd"/>
    <xsd:import namespace="40be27e6-2735-47cf-a874-013fcbf5bfb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Hyperlink"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a92193-6cd4-4fe5-9d89-7653dbb2b5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249b41db-b2c2-49c9-9f93-95270995eb26" ma:termSetId="09814cd3-568e-fe90-9814-8d621ff8fb84" ma:anchorId="fba54fb3-c3e1-fe81-a776-ca4b69148c4d" ma:open="true" ma:isKeyword="false">
      <xsd:complexType>
        <xsd:sequence>
          <xsd:element ref="pc:Terms" minOccurs="0" maxOccurs="1"/>
        </xsd:sequence>
      </xsd:complexType>
    </xsd:element>
    <xsd:element name="Hyperlink" ma:index="23" nillable="true" ma:displayName="Hyperlink" ma:format="Hyperlink" ma:internalNam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be27e6-2735-47cf-a874-013fcbf5bfbf"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10f30328-a436-4d82-bbea-e9d40cbba5e3}" ma:internalName="TaxCatchAll" ma:showField="CatchAllData" ma:web="40be27e6-2735-47cf-a874-013fcbf5bf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Hyperlink xmlns="7da92193-6cd4-4fe5-9d89-7653dbb2b5fd">
      <Url xsi:nil="true"/>
      <Description xsi:nil="true"/>
    </Hyperlink>
    <TaxCatchAll xmlns="40be27e6-2735-47cf-a874-013fcbf5bfbf" xsi:nil="true"/>
    <lcf76f155ced4ddcb4097134ff3c332f xmlns="7da92193-6cd4-4fe5-9d89-7653dbb2b5fd">
      <Terms xmlns="http://schemas.microsoft.com/office/infopath/2007/PartnerControls"/>
    </lcf76f155ced4ddcb4097134ff3c332f>
    <SharedWithUsers xmlns="40be27e6-2735-47cf-a874-013fcbf5bfbf">
      <UserInfo>
        <DisplayName>Ariane Thomae</DisplayName>
        <AccountId>15</AccountId>
        <AccountType/>
      </UserInfo>
      <UserInfo>
        <DisplayName>Iwona Napierala</DisplayName>
        <AccountId>51</AccountId>
        <AccountType/>
      </UserInfo>
      <UserInfo>
        <DisplayName>Claudia Schumacher-Schuetze</DisplayName>
        <AccountId>12</AccountId>
        <AccountType/>
      </UserInfo>
      <UserInfo>
        <DisplayName>Marisa Leutenecker</DisplayName>
        <AccountId>9</AccountId>
        <AccountType/>
      </UserInfo>
      <UserInfo>
        <DisplayName>Monika Chajdys</DisplayName>
        <AccountId>57</AccountId>
        <AccountType/>
      </UserInfo>
      <UserInfo>
        <DisplayName>Nicole Manes</DisplayName>
        <AccountId>98</AccountId>
        <AccountType/>
      </UserInfo>
      <UserInfo>
        <DisplayName>Simone Horn-Russo</DisplayName>
        <AccountId>17</AccountId>
        <AccountType/>
      </UserInfo>
    </SharedWithUsers>
  </documentManagement>
</p:properties>
</file>

<file path=customXml/itemProps1.xml><?xml version="1.0" encoding="utf-8"?>
<ds:datastoreItem xmlns:ds="http://schemas.openxmlformats.org/officeDocument/2006/customXml" ds:itemID="{5E99E2B5-CC0C-48EA-A330-D5E3FD948522}"/>
</file>

<file path=customXml/itemProps2.xml><?xml version="1.0" encoding="utf-8"?>
<ds:datastoreItem xmlns:ds="http://schemas.openxmlformats.org/officeDocument/2006/customXml" ds:itemID="{B920D2CF-5DFB-4448-92CD-4CFF76B06A95}"/>
</file>

<file path=customXml/itemProps3.xml><?xml version="1.0" encoding="utf-8"?>
<ds:datastoreItem xmlns:ds="http://schemas.openxmlformats.org/officeDocument/2006/customXml" ds:itemID="{65D38FB5-D7EC-4DE8-9695-656BE3E11630}"/>
</file>

<file path=docProps/app.xml><?xml version="1.0" encoding="utf-8"?>
<Properties xmlns="http://schemas.openxmlformats.org/officeDocument/2006/extended-properties" xmlns:vt="http://schemas.openxmlformats.org/officeDocument/2006/docPropsVTypes">
  <TotalTime>0</TotalTime>
  <Words>556</Words>
  <Application>Microsoft Office PowerPoint</Application>
  <PresentationFormat>Benutzerdefiniert</PresentationFormat>
  <Paragraphs>96</Paragraphs>
  <Slides>3</Slides>
  <Notes>3</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HelveticaNeueLT Std Lt</vt:lpstr>
      <vt:lpstr>-apple-system</vt:lpstr>
      <vt:lpstr>Arial</vt:lpstr>
      <vt:lpstr>Helvetica Neue</vt:lpstr>
      <vt:lpstr>HelveticaNeueLT Std</vt:lpstr>
      <vt:lpstr>Office</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YAEZ Host</dc:creator>
  <cp:keywords/>
  <dc:description/>
  <cp:lastModifiedBy>Hannah Scotti</cp:lastModifiedBy>
  <cp:revision>10</cp:revision>
  <dcterms:created xsi:type="dcterms:W3CDTF">2023-05-11T10:34:50Z</dcterms:created>
  <dcterms:modified xsi:type="dcterms:W3CDTF">2023-05-17T11:33:32Z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0x010100AD8E91EC6513A947A2CB4053166F284F</vt:lpwstr>
  </property>
</Properties>
</file>