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7"/>
  </p:notesMasterIdLst>
  <p:sldIdLst>
    <p:sldId id="256" r:id="rId4"/>
    <p:sldId id="257" r:id="rId5"/>
    <p:sldId id="258" r:id="rId6"/>
  </p:sldIdLst>
  <p:sldSz cx="13716000" cy="13716000"/>
  <p:notesSz cx="6858000" cy="9144000"/>
  <p:embeddedFontLst>
    <p:embeddedFont>
      <p:font typeface="Calibri" panose="020F0502020204030204" pitchFamily="34" charset="0"/>
      <p:regular r:id="rId8"/>
      <p:bold r:id="rId9"/>
      <p:italic r:id="rId10"/>
      <p:boldItalic r:id="rId11"/>
    </p:embeddedFont>
    <p:embeddedFont>
      <p:font typeface="Helvetica Neue" panose="020B0604020202020204" charset="0"/>
      <p:regular r:id="rId12"/>
      <p:bold r:id="rId13"/>
      <p:italic r:id="rId14"/>
      <p:boldItalic r:id="rId15"/>
    </p:embeddedFont>
  </p:embeddedFontLst>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46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GgDCNNsF0Hsf2GxtrfHiocAaS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E83EB-9E07-458D-B5A2-2D9EFE888496}" v="2" dt="2024-05-24T09:06:54.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2530" y="514"/>
      </p:cViewPr>
      <p:guideLst>
        <p:guide orient="horz" pos="4320"/>
        <p:guide pos="4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customschemas.google.com/relationships/presentationmetadata" Target="metadata"/><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font" Target="fonts/font8.fntdata"/><Relationship Id="rId23"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a Haederle" userId="22149022-1478-4270-9b68-72de864451a4" providerId="ADAL" clId="{EE3E83EB-9E07-458D-B5A2-2D9EFE888496}"/>
    <pc:docChg chg="undo custSel modSld replTag delTag">
      <pc:chgData name="Franka Haederle" userId="22149022-1478-4270-9b68-72de864451a4" providerId="ADAL" clId="{EE3E83EB-9E07-458D-B5A2-2D9EFE888496}" dt="2024-05-24T09:08:22.666" v="131" actId="1076"/>
      <pc:docMkLst>
        <pc:docMk/>
      </pc:docMkLst>
      <pc:sldChg chg="addSp delSp modSp mod replTag delTag">
        <pc:chgData name="Franka Haederle" userId="22149022-1478-4270-9b68-72de864451a4" providerId="ADAL" clId="{EE3E83EB-9E07-458D-B5A2-2D9EFE888496}" dt="2024-05-24T09:08:22.666" v="131" actId="1076"/>
        <pc:sldMkLst>
          <pc:docMk/>
          <pc:sldMk cId="0" sldId="256"/>
        </pc:sldMkLst>
        <pc:picChg chg="add del mod ord modCrop">
          <ac:chgData name="Franka Haederle" userId="22149022-1478-4270-9b68-72de864451a4" providerId="ADAL" clId="{EE3E83EB-9E07-458D-B5A2-2D9EFE888496}" dt="2024-05-24T08:45:53.189" v="105" actId="478"/>
          <ac:picMkLst>
            <pc:docMk/>
            <pc:sldMk cId="0" sldId="256"/>
            <ac:picMk id="3" creationId="{AB731D51-0035-0FDC-6C85-939045B9DD3E}"/>
          </ac:picMkLst>
        </pc:picChg>
        <pc:picChg chg="mod ord">
          <ac:chgData name="Franka Haederle" userId="22149022-1478-4270-9b68-72de864451a4" providerId="ADAL" clId="{EE3E83EB-9E07-458D-B5A2-2D9EFE888496}" dt="2024-05-24T09:08:22.666" v="131" actId="1076"/>
          <ac:picMkLst>
            <pc:docMk/>
            <pc:sldMk cId="0" sldId="256"/>
            <ac:picMk id="11" creationId="{00000000-0000-0000-0000-000000000000}"/>
          </ac:picMkLst>
        </pc:picChg>
      </pc:sldChg>
      <pc:sldChg chg="replTag delTag">
        <pc:chgData name="Franka Haederle" userId="22149022-1478-4270-9b68-72de864451a4" providerId="ADAL" clId="{EE3E83EB-9E07-458D-B5A2-2D9EFE888496}" dt="2024-05-24T08:45:58.887" v="111"/>
        <pc:sldMkLst>
          <pc:docMk/>
          <pc:sldMk cId="0" sldId="257"/>
        </pc:sldMkLst>
      </pc:sldChg>
      <pc:sldChg chg="replTag delTag">
        <pc:chgData name="Franka Haederle" userId="22149022-1478-4270-9b68-72de864451a4" providerId="ADAL" clId="{EE3E83EB-9E07-458D-B5A2-2D9EFE888496}" dt="2024-05-24T08:45:58.368" v="109"/>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
        <p:cNvGrpSpPr/>
        <p:nvPr/>
      </p:nvGrpSpPr>
      <p:grpSpPr>
        <a:xfrm>
          <a:off x="0" y="0"/>
          <a:ext cx="0" cy="0"/>
          <a:chOff x="0" y="0"/>
          <a:chExt cx="0" cy="0"/>
        </a:xfrm>
      </p:grpSpPr>
      <p:sp>
        <p:nvSpPr>
          <p:cNvPr id="8" name="Google Shape;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 name="Google Shape;9;p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g242de16273c_3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g242de16273c_3_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 name="Google Shape;22;p5: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Textfeld 2">
            <a:extLst>
              <a:ext uri="{FF2B5EF4-FFF2-40B4-BE49-F238E27FC236}">
                <a16:creationId xmlns:a16="http://schemas.microsoft.com/office/drawing/2014/main" id="{CD41DD3D-F095-DA57-BE90-2ACFF6E168ED}"/>
              </a:ext>
            </a:extLst>
          </p:cNvPr>
          <p:cNvSpPr txBox="1"/>
          <p:nvPr userDrawn="1">
            <p:extLst>
              <p:ext uri="{1162E1C5-73C7-4A58-AE30-91384D911F3F}">
                <p184:classification xmlns:p184="http://schemas.microsoft.com/office/powerpoint/2018/4/main" val="ftr"/>
              </p:ext>
            </p:extLst>
          </p:nvPr>
        </p:nvSpPr>
        <p:spPr>
          <a:xfrm>
            <a:off x="63500" y="13500100"/>
            <a:ext cx="112712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MAHLE internal (CL2)</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
        <p:cNvGrpSpPr/>
        <p:nvPr/>
      </p:nvGrpSpPr>
      <p:grpSpPr>
        <a:xfrm>
          <a:off x="0" y="0"/>
          <a:ext cx="0" cy="0"/>
          <a:chOff x="0" y="0"/>
          <a:chExt cx="0" cy="0"/>
        </a:xfrm>
      </p:grpSpPr>
      <p:pic>
        <p:nvPicPr>
          <p:cNvPr id="11" name="Google Shape;11;p2"/>
          <p:cNvPicPr preferRelativeResize="0">
            <a:picLocks noChangeAspect="1"/>
          </p:cNvPicPr>
          <p:nvPr/>
        </p:nvPicPr>
        <p:blipFill>
          <a:blip r:embed="rId4">
            <a:alphaModFix/>
          </a:blip>
          <a:stretch>
            <a:fillRect/>
          </a:stretch>
        </p:blipFill>
        <p:spPr>
          <a:xfrm>
            <a:off x="-144000" y="-72000"/>
            <a:ext cx="13860000" cy="13860000"/>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g242de16273c_3_2"/>
          <p:cNvSpPr txBox="1"/>
          <p:nvPr/>
        </p:nvSpPr>
        <p:spPr>
          <a:xfrm>
            <a:off x="768926" y="616041"/>
            <a:ext cx="12198900" cy="13234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503"/>
              <a:buFont typeface="Arial"/>
              <a:buNone/>
            </a:pPr>
            <a:r>
              <a:rPr lang="de-DE" sz="5400" b="0" i="0" u="none" strike="noStrike" cap="none">
                <a:solidFill>
                  <a:srgbClr val="00205B"/>
                </a:solidFill>
                <a:latin typeface="Helvetica Neue"/>
                <a:ea typeface="Helvetica Neue"/>
                <a:cs typeface="Helvetica Neue"/>
                <a:sym typeface="Helvetica Neue"/>
              </a:rPr>
              <a:t>Instruction</a:t>
            </a:r>
            <a:br>
              <a:rPr lang="de-DE" sz="4600" b="0" i="0" u="none" strike="noStrike" cap="none">
                <a:solidFill>
                  <a:srgbClr val="00205B"/>
                </a:solidFill>
                <a:latin typeface="Helvetica Neue"/>
                <a:ea typeface="Helvetica Neue"/>
                <a:cs typeface="Helvetica Neue"/>
                <a:sym typeface="Helvetica Neue"/>
              </a:rPr>
            </a:br>
            <a:r>
              <a:rPr lang="de-DE" sz="3200" b="1" i="0" u="none" strike="noStrike" cap="none">
                <a:solidFill>
                  <a:srgbClr val="001F5A"/>
                </a:solidFill>
                <a:latin typeface="Helvetica Neue"/>
                <a:ea typeface="Helvetica Neue"/>
                <a:cs typeface="Helvetica Neue"/>
                <a:sym typeface="Helvetica Neue"/>
              </a:rPr>
              <a:t>LinkedIn-Profile Frame – Diversity Day</a:t>
            </a:r>
            <a:endParaRPr sz="3200" b="1" i="0" u="none" strike="noStrike" cap="none">
              <a:solidFill>
                <a:srgbClr val="001F5A"/>
              </a:solidFill>
              <a:latin typeface="Helvetica Neue"/>
              <a:ea typeface="Helvetica Neue"/>
              <a:cs typeface="Helvetica Neue"/>
              <a:sym typeface="Helvetica Neue"/>
            </a:endParaRPr>
          </a:p>
        </p:txBody>
      </p:sp>
      <p:sp>
        <p:nvSpPr>
          <p:cNvPr id="17" name="Google Shape;17;g242de16273c_3_2"/>
          <p:cNvSpPr txBox="1"/>
          <p:nvPr/>
        </p:nvSpPr>
        <p:spPr>
          <a:xfrm>
            <a:off x="1237701" y="2559408"/>
            <a:ext cx="11730300" cy="99719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Select your picture via </a:t>
            </a:r>
            <a:r>
              <a:rPr lang="de-DE" sz="2400" b="1" i="1" u="none" strike="noStrike" cap="none">
                <a:solidFill>
                  <a:srgbClr val="001F5A"/>
                </a:solidFill>
                <a:latin typeface="Helvetica Neue"/>
                <a:ea typeface="Helvetica Neue"/>
                <a:cs typeface="Helvetica Neue"/>
                <a:sym typeface="Helvetica Neue"/>
              </a:rPr>
              <a:t>Upload </a:t>
            </a:r>
            <a:r>
              <a:rPr lang="de-DE" sz="2400" b="1" i="0" u="none" strike="noStrike" cap="none">
                <a:solidFill>
                  <a:srgbClr val="001F5A"/>
                </a:solidFill>
                <a:latin typeface="Helvetica Neue"/>
                <a:ea typeface="Helvetica Neue"/>
                <a:cs typeface="Helvetica Neue"/>
                <a:sym typeface="Helvetica Neue"/>
              </a:rPr>
              <a:t>&gt; Picture</a:t>
            </a:r>
            <a:r>
              <a:rPr lang="de-DE" sz="2400" b="0" i="0" u="none" strike="noStrike" cap="none">
                <a:solidFill>
                  <a:srgbClr val="001F5A"/>
                </a:solidFill>
                <a:latin typeface="Helvetica Neue"/>
                <a:ea typeface="Helvetica Neue"/>
                <a:cs typeface="Helvetica Neue"/>
                <a:sym typeface="Helvetica Neue"/>
              </a:rPr>
              <a:t> or </a:t>
            </a:r>
            <a:r>
              <a:rPr lang="de-DE" sz="2400" b="1" i="1" u="none" strike="noStrike" cap="none">
                <a:solidFill>
                  <a:srgbClr val="001F5A"/>
                </a:solidFill>
                <a:latin typeface="Helvetica Neue"/>
                <a:ea typeface="Helvetica Neue"/>
                <a:cs typeface="Helvetica Neue"/>
                <a:sym typeface="Helvetica Neue"/>
              </a:rPr>
              <a:t>Drag and drop function </a:t>
            </a:r>
            <a:r>
              <a:rPr lang="de-DE" sz="2400" b="0" i="0" u="none" strike="noStrike" cap="none">
                <a:solidFill>
                  <a:srgbClr val="001F5A"/>
                </a:solidFill>
                <a:latin typeface="Helvetica Neue"/>
                <a:ea typeface="Helvetica Neue"/>
                <a:cs typeface="Helvetica Neue"/>
                <a:sym typeface="Helvetica Neue"/>
              </a:rPr>
              <a:t>on slide 1.</a:t>
            </a:r>
            <a:br>
              <a:rPr lang="de-DE" sz="2400" b="0" i="0" u="none" strike="noStrike" cap="none">
                <a:solidFill>
                  <a:srgbClr val="001F5A"/>
                </a:solidFill>
                <a:latin typeface="Helvetica Neue"/>
                <a:ea typeface="Helvetica Neue"/>
                <a:cs typeface="Helvetica Neue"/>
                <a:sym typeface="Helvetica Neue"/>
              </a:rPr>
            </a:b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Adjust the picture size to the frame (drag the corners) to fit the frame. Make sure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that the white circle is completely covered by the image and that your face is centered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in the circle.</a:t>
            </a: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1" u="none" strike="noStrike" cap="none">
                <a:solidFill>
                  <a:srgbClr val="001F5A"/>
                </a:solidFill>
                <a:latin typeface="Helvetica Neue"/>
                <a:ea typeface="Helvetica Neue"/>
                <a:cs typeface="Helvetica Neue"/>
                <a:sym typeface="Helvetica Neue"/>
              </a:rPr>
              <a:t>Right-click &gt; In the background</a:t>
            </a:r>
            <a:r>
              <a:rPr lang="de-DE" sz="2400" b="0" i="0" u="none" strike="noStrike" cap="none">
                <a:solidFill>
                  <a:srgbClr val="001F5A"/>
                </a:solidFill>
                <a:latin typeface="Helvetica Neue"/>
                <a:ea typeface="Helvetica Neue"/>
                <a:cs typeface="Helvetica Neue"/>
                <a:sym typeface="Helvetica Neue"/>
              </a:rPr>
              <a:t>, insert your photo behind the frame.</a:t>
            </a: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If the crop does not yet fit perfectly, go back one step with </a:t>
            </a:r>
            <a:r>
              <a:rPr lang="de-DE" sz="2400" b="1" i="1" u="none" strike="noStrike" cap="none">
                <a:solidFill>
                  <a:srgbClr val="001F5A"/>
                </a:solidFill>
                <a:latin typeface="Helvetica Neue"/>
                <a:ea typeface="Helvetica Neue"/>
                <a:cs typeface="Helvetica Neue"/>
                <a:sym typeface="Helvetica Neue"/>
              </a:rPr>
              <a:t>Ctrl Z </a:t>
            </a:r>
            <a:r>
              <a:rPr lang="de-DE" sz="2400" b="0" i="0" u="none" strike="noStrike" cap="none">
                <a:solidFill>
                  <a:srgbClr val="001F5A"/>
                </a:solidFill>
                <a:latin typeface="Helvetica Neue"/>
                <a:ea typeface="Helvetica Neue"/>
                <a:cs typeface="Helvetica Neue"/>
                <a:sym typeface="Helvetica Neue"/>
              </a:rPr>
              <a:t>and redefine the position.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1" u="none" strike="noStrike" cap="none">
                <a:solidFill>
                  <a:srgbClr val="001F5A"/>
                </a:solidFill>
                <a:latin typeface="Helvetica Neue"/>
                <a:ea typeface="Helvetica Neue"/>
                <a:cs typeface="Helvetica Neue"/>
                <a:sym typeface="Helvetica Neue"/>
              </a:rPr>
              <a:t>Tip: </a:t>
            </a:r>
            <a:r>
              <a:rPr lang="de-DE" sz="2400" b="0" i="0" u="none" strike="noStrike" cap="none">
                <a:solidFill>
                  <a:srgbClr val="001F5A"/>
                </a:solidFill>
                <a:latin typeface="Helvetica Neue"/>
                <a:ea typeface="Helvetica Neue"/>
                <a:cs typeface="Helvetica Neue"/>
                <a:sym typeface="Helvetica Neue"/>
              </a:rPr>
              <a:t>While scaling, a slight transparency is created through which you can see the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frame in the background and thus position the image well.</a:t>
            </a:r>
            <a:br>
              <a:rPr lang="de-DE" sz="2400" b="0" i="0" u="none" strike="noStrike" cap="none">
                <a:solidFill>
                  <a:srgbClr val="001F5A"/>
                </a:solidFill>
                <a:latin typeface="Helvetica Neue"/>
                <a:ea typeface="Helvetica Neue"/>
                <a:cs typeface="Helvetica Neue"/>
                <a:sym typeface="Helvetica Neue"/>
              </a:rPr>
            </a:br>
            <a:br>
              <a:rPr lang="de-DE" sz="2400" b="0" i="0" u="none" strike="noStrike" cap="none">
                <a:solidFill>
                  <a:srgbClr val="001F5A"/>
                </a:solidFill>
                <a:latin typeface="Helvetica Neue"/>
                <a:ea typeface="Helvetica Neue"/>
                <a:cs typeface="Helvetica Neue"/>
                <a:sym typeface="Helvetica Neue"/>
              </a:rPr>
            </a:br>
            <a:r>
              <a:rPr lang="de-DE" sz="2400" b="1" i="1" u="none" strike="noStrike" cap="none">
                <a:solidFill>
                  <a:srgbClr val="001F5A"/>
                </a:solidFill>
                <a:latin typeface="Helvetica Neue"/>
                <a:ea typeface="Helvetica Neue"/>
                <a:cs typeface="Helvetica Neue"/>
                <a:sym typeface="Helvetica Neue"/>
              </a:rPr>
              <a:t>Right-click&gt; In the background</a:t>
            </a:r>
            <a:r>
              <a:rPr lang="de-DE" sz="2400" b="0" i="0" u="none" strike="noStrike" cap="none">
                <a:solidFill>
                  <a:srgbClr val="001F5A"/>
                </a:solidFill>
                <a:latin typeface="Helvetica Neue"/>
                <a:ea typeface="Helvetica Neue"/>
                <a:cs typeface="Helvetica Neue"/>
                <a:sym typeface="Helvetica Neue"/>
              </a:rPr>
              <a:t>, place your picture behind the frame again.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To save everything, click on </a:t>
            </a:r>
            <a:r>
              <a:rPr lang="de-DE" sz="2400" b="1" i="1" u="none" strike="noStrike" cap="none">
                <a:solidFill>
                  <a:srgbClr val="001F5A"/>
                </a:solidFill>
                <a:latin typeface="Helvetica Neue"/>
                <a:ea typeface="Helvetica Neue"/>
                <a:cs typeface="Helvetica Neue"/>
                <a:sym typeface="Helvetica Neue"/>
              </a:rPr>
              <a:t>File &gt; Save as </a:t>
            </a:r>
            <a:r>
              <a:rPr lang="de-DE" sz="2400" b="0" i="0" u="none" strike="noStrike" cap="none">
                <a:solidFill>
                  <a:srgbClr val="001F5A"/>
                </a:solidFill>
                <a:latin typeface="Helvetica Neue"/>
                <a:ea typeface="Helvetica Neue"/>
                <a:cs typeface="Helvetica Neue"/>
                <a:sym typeface="Helvetica Neue"/>
              </a:rPr>
              <a:t>in the top left-hand corner of the sidebar. Choose a folder on your computer. The default-format selected is .pptx. Change it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viaselection to </a:t>
            </a:r>
            <a:r>
              <a:rPr lang="de-DE" sz="2400" b="1" i="1" u="none" strike="noStrike" cap="none">
                <a:solidFill>
                  <a:srgbClr val="001F5A"/>
                </a:solidFill>
                <a:latin typeface="Helvetica Neue"/>
                <a:ea typeface="Helvetica Neue"/>
                <a:cs typeface="Helvetica Neue"/>
                <a:sym typeface="Helvetica Neue"/>
              </a:rPr>
              <a:t>.jpg </a:t>
            </a:r>
            <a:r>
              <a:rPr lang="de-DE" sz="2400" b="0" i="0" u="none" strike="noStrike" cap="none">
                <a:solidFill>
                  <a:srgbClr val="001F5A"/>
                </a:solidFill>
                <a:latin typeface="Helvetica Neue"/>
                <a:ea typeface="Helvetica Neue"/>
                <a:cs typeface="Helvetica Neue"/>
                <a:sym typeface="Helvetica Neue"/>
              </a:rPr>
              <a:t>oder </a:t>
            </a:r>
            <a:r>
              <a:rPr lang="de-DE" sz="2400" b="1" i="1" u="none" strike="noStrike" cap="none">
                <a:solidFill>
                  <a:srgbClr val="001F5A"/>
                </a:solidFill>
                <a:latin typeface="Helvetica Neue"/>
                <a:ea typeface="Helvetica Neue"/>
                <a:cs typeface="Helvetica Neue"/>
                <a:sym typeface="Helvetica Neue"/>
              </a:rPr>
              <a:t>.png</a:t>
            </a:r>
            <a:r>
              <a:rPr lang="de-DE" sz="2400" b="0" i="0" u="none" strike="noStrike" cap="none">
                <a:solidFill>
                  <a:srgbClr val="001F5A"/>
                </a:solidFill>
                <a:latin typeface="Helvetica Neue"/>
                <a:ea typeface="Helvetica Neue"/>
                <a:cs typeface="Helvetica Neue"/>
                <a:sym typeface="Helvetica Neue"/>
              </a:rPr>
              <a:t>.</a:t>
            </a:r>
            <a:r>
              <a:rPr lang="de-DE" sz="2400" b="0" i="0" u="none" strike="noStrike" cap="none">
                <a:solidFill>
                  <a:srgbClr val="001F5A"/>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Please ignore error messages about missing fonts. When saving the graphic, everything will be exported correctly.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br>
              <a:rPr lang="de-DE" sz="2400" b="0" i="0" u="none" strike="noStrike" cap="none">
                <a:solidFill>
                  <a:srgbClr val="001F5A"/>
                </a:solidFill>
                <a:latin typeface="Helvetica Neue"/>
                <a:ea typeface="Helvetica Neue"/>
                <a:cs typeface="Helvetica Neue"/>
                <a:sym typeface="Helvetica Neue"/>
              </a:rPr>
            </a:br>
            <a:r>
              <a:rPr lang="de-DE" sz="2400" b="0" i="0" u="none" strike="noStrike" cap="none">
                <a:solidFill>
                  <a:srgbClr val="001F5A"/>
                </a:solidFill>
                <a:latin typeface="Helvetica Neue"/>
                <a:ea typeface="Helvetica Neue"/>
                <a:cs typeface="Helvetica Neue"/>
                <a:sym typeface="Helvetica Neue"/>
              </a:rPr>
              <a:t>After you have saved the picture, you can use it on LinkedIn as your new profile picture. The circle section has already been selected appropriately, you should not have to adjust anything else to the size.</a:t>
            </a: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de-DE" sz="2400" b="0" i="0" u="none" strike="noStrike" cap="none">
                <a:solidFill>
                  <a:srgbClr val="00205B"/>
                </a:solidFill>
                <a:latin typeface="Helvetica Neue"/>
                <a:ea typeface="Helvetica Neue"/>
                <a:cs typeface="Helvetica Neue"/>
                <a:sym typeface="Helvetica Neue"/>
              </a:rPr>
              <a:t> </a:t>
            </a:r>
            <a:endParaRPr sz="2400" b="0" i="0" u="none" strike="noStrike" cap="none">
              <a:solidFill>
                <a:srgbClr val="000000"/>
              </a:solidFill>
              <a:latin typeface="Helvetica Neue"/>
              <a:ea typeface="Helvetica Neue"/>
              <a:cs typeface="Helvetica Neue"/>
              <a:sym typeface="Helvetica Neue"/>
            </a:endParaRPr>
          </a:p>
        </p:txBody>
      </p:sp>
      <p:sp>
        <p:nvSpPr>
          <p:cNvPr id="18" name="Google Shape;18;g242de16273c_3_2"/>
          <p:cNvSpPr txBox="1"/>
          <p:nvPr/>
        </p:nvSpPr>
        <p:spPr>
          <a:xfrm>
            <a:off x="768926" y="2559408"/>
            <a:ext cx="270300" cy="103412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1</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2</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4</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5</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6</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7</a:t>
            </a: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p:txBody>
      </p:sp>
      <p:sp>
        <p:nvSpPr>
          <p:cNvPr id="19" name="Google Shape;19;g242de16273c_3_2"/>
          <p:cNvSpPr/>
          <p:nvPr/>
        </p:nvSpPr>
        <p:spPr>
          <a:xfrm>
            <a:off x="11452226" y="663960"/>
            <a:ext cx="1515600" cy="613800"/>
          </a:xfrm>
          <a:prstGeom prst="rect">
            <a:avLst/>
          </a:prstGeom>
          <a:noFill/>
          <a:ln w="9525" cap="flat" cmpd="sng">
            <a:solidFill>
              <a:srgbClr val="001F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rgbClr val="001F5A"/>
                </a:solidFill>
                <a:latin typeface="Helvetica Neue"/>
                <a:ea typeface="Helvetica Neue"/>
                <a:cs typeface="Helvetica Neue"/>
                <a:sym typeface="Helvetica Neue"/>
              </a:rPr>
              <a:t>English</a:t>
            </a:r>
            <a:endParaRPr sz="2400" b="1" i="0" u="none" strike="noStrike" cap="none">
              <a:solidFill>
                <a:srgbClr val="001F5A"/>
              </a:solidFill>
              <a:latin typeface="Helvetica Neue"/>
              <a:ea typeface="Helvetica Neue"/>
              <a:cs typeface="Helvetica Neue"/>
              <a:sym typeface="Helvetica Neue"/>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5"/>
          <p:cNvSpPr txBox="1"/>
          <p:nvPr/>
        </p:nvSpPr>
        <p:spPr>
          <a:xfrm>
            <a:off x="768926" y="616041"/>
            <a:ext cx="12198900" cy="13234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503"/>
              <a:buFont typeface="Arial"/>
              <a:buNone/>
            </a:pPr>
            <a:r>
              <a:rPr lang="de-DE" sz="5400" b="0" i="0" u="none" strike="noStrike" cap="none">
                <a:solidFill>
                  <a:srgbClr val="00205B"/>
                </a:solidFill>
                <a:latin typeface="Helvetica Neue"/>
                <a:ea typeface="Helvetica Neue"/>
                <a:cs typeface="Helvetica Neue"/>
                <a:sym typeface="Helvetica Neue"/>
              </a:rPr>
              <a:t>Anleitung </a:t>
            </a:r>
            <a:br>
              <a:rPr lang="de-DE" sz="4600" b="0" i="0" u="none" strike="noStrike" cap="none">
                <a:solidFill>
                  <a:srgbClr val="00205B"/>
                </a:solidFill>
                <a:latin typeface="Helvetica Neue"/>
                <a:ea typeface="Helvetica Neue"/>
                <a:cs typeface="Helvetica Neue"/>
                <a:sym typeface="Helvetica Neue"/>
              </a:rPr>
            </a:br>
            <a:r>
              <a:rPr lang="de-DE" sz="3200" b="1" i="0" u="none" strike="noStrike" cap="none">
                <a:solidFill>
                  <a:srgbClr val="00205B"/>
                </a:solidFill>
                <a:latin typeface="Helvetica Neue"/>
                <a:ea typeface="Helvetica Neue"/>
                <a:cs typeface="Helvetica Neue"/>
                <a:sym typeface="Helvetica Neue"/>
              </a:rPr>
              <a:t>LinkedIn-Profilbildrahmen – Diversity Day</a:t>
            </a:r>
            <a:endParaRPr sz="3200" b="1" i="0" u="none" strike="noStrike" cap="none">
              <a:solidFill>
                <a:srgbClr val="000000"/>
              </a:solidFill>
              <a:latin typeface="Helvetica Neue"/>
              <a:ea typeface="Helvetica Neue"/>
              <a:cs typeface="Helvetica Neue"/>
              <a:sym typeface="Helvetica Neue"/>
            </a:endParaRPr>
          </a:p>
        </p:txBody>
      </p:sp>
      <p:sp>
        <p:nvSpPr>
          <p:cNvPr id="25" name="Google Shape;25;p5"/>
          <p:cNvSpPr txBox="1"/>
          <p:nvPr/>
        </p:nvSpPr>
        <p:spPr>
          <a:xfrm>
            <a:off x="1237701" y="2559408"/>
            <a:ext cx="11730300" cy="103412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205B"/>
                </a:solidFill>
                <a:latin typeface="Helvetica Neue"/>
                <a:ea typeface="Helvetica Neue"/>
                <a:cs typeface="Helvetica Neue"/>
                <a:sym typeface="Helvetica Neue"/>
              </a:rPr>
              <a:t>Ziehen Sie Ihr Bild per </a:t>
            </a:r>
            <a:r>
              <a:rPr lang="de-DE" sz="2400" b="1" i="1" u="none" strike="noStrike" cap="none">
                <a:solidFill>
                  <a:srgbClr val="00205B"/>
                </a:solidFill>
                <a:latin typeface="Helvetica Neue"/>
                <a:ea typeface="Helvetica Neue"/>
                <a:cs typeface="Helvetica Neue"/>
                <a:sym typeface="Helvetica Neue"/>
              </a:rPr>
              <a:t>Drag and Drop </a:t>
            </a:r>
            <a:r>
              <a:rPr lang="de-DE" sz="2400" b="0" i="0" u="none" strike="noStrike" cap="none">
                <a:solidFill>
                  <a:srgbClr val="00205B"/>
                </a:solidFill>
                <a:latin typeface="Helvetica Neue"/>
                <a:ea typeface="Helvetica Neue"/>
                <a:cs typeface="Helvetica Neue"/>
                <a:sym typeface="Helvetica Neue"/>
              </a:rPr>
              <a:t>oder über </a:t>
            </a:r>
            <a:r>
              <a:rPr lang="de-DE" sz="2400" b="1" i="1" u="none" strike="noStrike" cap="none">
                <a:solidFill>
                  <a:srgbClr val="00205B"/>
                </a:solidFill>
                <a:latin typeface="Helvetica Neue"/>
                <a:ea typeface="Helvetica Neue"/>
                <a:cs typeface="Helvetica Neue"/>
                <a:sym typeface="Helvetica Neue"/>
              </a:rPr>
              <a:t>Einfügen &gt; Bilder</a:t>
            </a:r>
            <a:r>
              <a:rPr lang="de-DE" sz="2400" b="0" i="1" u="none" strike="noStrike" cap="none">
                <a:solidFill>
                  <a:srgbClr val="00205B"/>
                </a:solidFill>
                <a:latin typeface="Helvetica Neue"/>
                <a:ea typeface="Helvetica Neue"/>
                <a:cs typeface="Helvetica Neue"/>
                <a:sym typeface="Helvetica Neue"/>
              </a:rPr>
              <a:t> </a:t>
            </a:r>
            <a:r>
              <a:rPr lang="de-DE" sz="2400" b="0" i="0" u="none" strike="noStrike" cap="none">
                <a:solidFill>
                  <a:srgbClr val="00205B"/>
                </a:solidFill>
                <a:latin typeface="Helvetica Neue"/>
                <a:ea typeface="Helvetica Neue"/>
                <a:cs typeface="Helvetica Neue"/>
                <a:sym typeface="Helvetica Neue"/>
              </a:rPr>
              <a:t>auf die Folie 1.</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205B"/>
                </a:solidFill>
                <a:latin typeface="Helvetica Neue"/>
                <a:ea typeface="Helvetica Neue"/>
                <a:cs typeface="Helvetica Neue"/>
                <a:sym typeface="Helvetica Neue"/>
              </a:rPr>
              <a:t>Passen Sie die Bildgröße proportional (an den Ecken ziehen) an den Rahmen an. Achten Sie darauf, dass der weiße Kreis komplett mit dem Bild bedeckt ist und ihr Gesicht mittig im Kreis sitzt. </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205B"/>
                </a:solidFill>
                <a:latin typeface="Helvetica Neue"/>
                <a:ea typeface="Helvetica Neue"/>
                <a:cs typeface="Helvetica Neue"/>
                <a:sym typeface="Helvetica Neue"/>
              </a:rPr>
              <a:t>Mit </a:t>
            </a:r>
            <a:r>
              <a:rPr lang="de-DE" sz="2400" b="1" i="1" u="none" strike="noStrike" cap="none">
                <a:solidFill>
                  <a:srgbClr val="00205B"/>
                </a:solidFill>
                <a:latin typeface="Helvetica Neue"/>
                <a:ea typeface="Helvetica Neue"/>
                <a:cs typeface="Helvetica Neue"/>
                <a:sym typeface="Helvetica Neue"/>
              </a:rPr>
              <a:t>Rechtsklick &gt; In den Hintergrund </a:t>
            </a:r>
            <a:r>
              <a:rPr lang="de-DE" sz="2400" b="0" i="0" u="none" strike="noStrike" cap="none">
                <a:solidFill>
                  <a:srgbClr val="00205B"/>
                </a:solidFill>
                <a:latin typeface="Helvetica Neue"/>
                <a:ea typeface="Helvetica Neue"/>
                <a:cs typeface="Helvetica Neue"/>
                <a:sym typeface="Helvetica Neue"/>
              </a:rPr>
              <a:t>setzen Sie ihr Foto  hinter den Rahmen. </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205B"/>
                </a:solidFill>
                <a:latin typeface="Helvetica Neue"/>
                <a:ea typeface="Helvetica Neue"/>
                <a:cs typeface="Helvetica Neue"/>
                <a:sym typeface="Helvetica Neue"/>
              </a:rPr>
              <a:t>Sollte der Ausschnitt noch nicht optimal passen, gehen Sie über </a:t>
            </a:r>
            <a:r>
              <a:rPr lang="de-DE" sz="2400" b="1" i="1" u="none" strike="noStrike" cap="none">
                <a:solidFill>
                  <a:srgbClr val="00205B"/>
                </a:solidFill>
                <a:latin typeface="Helvetica Neue"/>
                <a:ea typeface="Helvetica Neue"/>
                <a:cs typeface="Helvetica Neue"/>
                <a:sym typeface="Helvetica Neue"/>
              </a:rPr>
              <a:t>Strg Z </a:t>
            </a:r>
            <a:r>
              <a:rPr lang="de-DE" sz="2400" b="0" i="0" u="none" strike="noStrike" cap="none">
                <a:solidFill>
                  <a:srgbClr val="00205B"/>
                </a:solidFill>
                <a:latin typeface="Helvetica Neue"/>
                <a:ea typeface="Helvetica Neue"/>
                <a:cs typeface="Helvetica Neue"/>
                <a:sym typeface="Helvetica Neue"/>
              </a:rPr>
              <a:t>einen Schritt zurück und bestimmen Sie die Position neu. </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1" u="none" strike="noStrike" cap="none">
                <a:solidFill>
                  <a:srgbClr val="00205B"/>
                </a:solidFill>
                <a:latin typeface="Helvetica Neue"/>
                <a:ea typeface="Helvetica Neue"/>
                <a:cs typeface="Helvetica Neue"/>
                <a:sym typeface="Helvetica Neue"/>
              </a:rPr>
              <a:t>Tipp: </a:t>
            </a:r>
            <a:r>
              <a:rPr lang="de-DE" sz="2400" b="0" i="0" u="none" strike="noStrike" cap="none">
                <a:solidFill>
                  <a:srgbClr val="00205B"/>
                </a:solidFill>
                <a:latin typeface="Helvetica Neue"/>
                <a:ea typeface="Helvetica Neue"/>
                <a:cs typeface="Helvetica Neue"/>
                <a:sym typeface="Helvetica Neue"/>
              </a:rPr>
              <a:t>Während des Skalierens entsteht eine leichte Transparenz, durch die Sie den Rahmen im Hintergrund sehen und das Bild dadurch gut positionieren können. </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205B"/>
                </a:solidFill>
                <a:latin typeface="Helvetica Neue"/>
                <a:ea typeface="Helvetica Neue"/>
                <a:cs typeface="Helvetica Neue"/>
                <a:sym typeface="Helvetica Neue"/>
              </a:rPr>
              <a:t>Mit </a:t>
            </a:r>
            <a:r>
              <a:rPr lang="de-DE" sz="2400" b="1" i="1" u="none" strike="noStrike" cap="none">
                <a:solidFill>
                  <a:srgbClr val="00205B"/>
                </a:solidFill>
                <a:latin typeface="Helvetica Neue"/>
                <a:ea typeface="Helvetica Neue"/>
                <a:cs typeface="Helvetica Neue"/>
                <a:sym typeface="Helvetica Neue"/>
              </a:rPr>
              <a:t>Rechtsklick &gt; In den Hintergrund </a:t>
            </a:r>
            <a:r>
              <a:rPr lang="de-DE" sz="2400" b="0" i="0" u="none" strike="noStrike" cap="none">
                <a:solidFill>
                  <a:srgbClr val="00205B"/>
                </a:solidFill>
                <a:latin typeface="Helvetica Neue"/>
                <a:ea typeface="Helvetica Neue"/>
                <a:cs typeface="Helvetica Neue"/>
                <a:sym typeface="Helvetica Neue"/>
              </a:rPr>
              <a:t>setzen Sie ihr Foto wieder hinter den Rahmen. </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205B"/>
                </a:solidFill>
                <a:latin typeface="Helvetica Neue"/>
                <a:ea typeface="Helvetica Neue"/>
                <a:cs typeface="Helvetica Neue"/>
                <a:sym typeface="Helvetica Neue"/>
              </a:rPr>
              <a:t>Zum Speichern drücken Sie oben links in der Leiste auf </a:t>
            </a:r>
            <a:r>
              <a:rPr lang="de-DE" sz="2400" b="1" i="1" u="none" strike="noStrike" cap="none">
                <a:solidFill>
                  <a:srgbClr val="00205B"/>
                </a:solidFill>
                <a:latin typeface="Helvetica Neue"/>
                <a:ea typeface="Helvetica Neue"/>
                <a:cs typeface="Helvetica Neue"/>
                <a:sym typeface="Helvetica Neue"/>
              </a:rPr>
              <a:t>Datei &gt; Speichern unter</a:t>
            </a:r>
            <a:r>
              <a:rPr lang="de-DE" sz="2400" b="0" i="0" u="none" strike="noStrike" cap="none">
                <a:solidFill>
                  <a:srgbClr val="00205B"/>
                </a:solidFill>
                <a:latin typeface="Helvetica Neue"/>
                <a:ea typeface="Helvetica Neue"/>
                <a:cs typeface="Helvetica Neue"/>
                <a:sym typeface="Helvetica Neue"/>
              </a:rPr>
              <a:t>. Wählen Sie einen Ordner auf Ihrem Computer aus. Als Standard-Format ist .pptx ausgewählt. Ändern Sie dieses über die Auswahlliste zu </a:t>
            </a:r>
            <a:r>
              <a:rPr lang="de-DE" sz="2400" b="1" i="1" u="none" strike="noStrike" cap="none">
                <a:solidFill>
                  <a:srgbClr val="00205B"/>
                </a:solidFill>
                <a:latin typeface="Helvetica Neue"/>
                <a:ea typeface="Helvetica Neue"/>
                <a:cs typeface="Helvetica Neue"/>
                <a:sym typeface="Helvetica Neue"/>
              </a:rPr>
              <a:t>.jpg </a:t>
            </a:r>
            <a:r>
              <a:rPr lang="de-DE" sz="2400" b="0" i="0" u="none" strike="noStrike" cap="none">
                <a:solidFill>
                  <a:srgbClr val="00205B"/>
                </a:solidFill>
                <a:latin typeface="Helvetica Neue"/>
                <a:ea typeface="Helvetica Neue"/>
                <a:cs typeface="Helvetica Neue"/>
                <a:sym typeface="Helvetica Neue"/>
              </a:rPr>
              <a:t>oder </a:t>
            </a:r>
            <a:r>
              <a:rPr lang="de-DE" sz="2400" b="1" i="1" u="none" strike="noStrike" cap="none">
                <a:solidFill>
                  <a:srgbClr val="00205B"/>
                </a:solidFill>
                <a:latin typeface="Helvetica Neue"/>
                <a:ea typeface="Helvetica Neue"/>
                <a:cs typeface="Helvetica Neue"/>
                <a:sym typeface="Helvetica Neue"/>
              </a:rPr>
              <a:t>.png</a:t>
            </a:r>
            <a:r>
              <a:rPr lang="de-DE" sz="2400" b="0" i="0" u="none" strike="noStrike" cap="none">
                <a:solidFill>
                  <a:srgbClr val="00205B"/>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1F5A"/>
                </a:solidFill>
                <a:latin typeface="Helvetica Neue"/>
                <a:ea typeface="Helvetica Neue"/>
                <a:cs typeface="Helvetica Neue"/>
                <a:sym typeface="Helvetica Neue"/>
              </a:rPr>
              <a:t>Bitte ignorieren Sie Fehlermeldungen zu fehlenden Schriftarten. Beim Speichern der Grafik wird alles korrekt exportiert.</a:t>
            </a:r>
            <a:endParaRPr sz="2400" b="0" i="0" u="none" strike="noStrike" cap="none">
              <a:solidFill>
                <a:srgbClr val="001F5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205B"/>
                </a:solidFill>
                <a:latin typeface="Helvetica Neue"/>
                <a:ea typeface="Helvetica Neue"/>
                <a:cs typeface="Helvetica Neue"/>
                <a:sym typeface="Helvetica Neue"/>
              </a:rPr>
              <a:t>Nachdem Sie das Bild gespeichert haben, können Sie es auf LinkedIn als Ihr neues Profilbild nutzen. Der Kreisausschnitt ist bereits passend gewählt, an der Größe sollten Sie nichts mehr anpassen. </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400" b="0"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de-DE" sz="2400" b="0" i="0" u="none" strike="noStrike" cap="none">
                <a:solidFill>
                  <a:srgbClr val="00205B"/>
                </a:solidFill>
                <a:latin typeface="Helvetica Neue"/>
                <a:ea typeface="Helvetica Neue"/>
                <a:cs typeface="Helvetica Neue"/>
                <a:sym typeface="Helvetica Neue"/>
              </a:rPr>
              <a:t> </a:t>
            </a:r>
            <a:endParaRPr sz="2400" b="0" i="0" u="none" strike="noStrike" cap="none">
              <a:solidFill>
                <a:srgbClr val="000000"/>
              </a:solidFill>
              <a:latin typeface="Arial"/>
              <a:ea typeface="Arial"/>
              <a:cs typeface="Arial"/>
              <a:sym typeface="Arial"/>
            </a:endParaRPr>
          </a:p>
        </p:txBody>
      </p:sp>
      <p:sp>
        <p:nvSpPr>
          <p:cNvPr id="26" name="Google Shape;26;p5"/>
          <p:cNvSpPr txBox="1"/>
          <p:nvPr/>
        </p:nvSpPr>
        <p:spPr>
          <a:xfrm>
            <a:off x="768926" y="2559408"/>
            <a:ext cx="270300" cy="960262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1</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2</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3</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4</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5</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6</a:t>
            </a:r>
            <a:endParaRPr sz="14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205B"/>
                </a:solidFill>
                <a:latin typeface="Helvetica Neue"/>
                <a:ea typeface="Helvetica Neue"/>
                <a:cs typeface="Helvetica Neue"/>
                <a:sym typeface="Helvetica Neue"/>
              </a:rPr>
              <a:t>7</a:t>
            </a: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5B"/>
              </a:solidFill>
              <a:latin typeface="Helvetica Neue"/>
              <a:ea typeface="Helvetica Neue"/>
              <a:cs typeface="Helvetica Neue"/>
              <a:sym typeface="Helvetica Neue"/>
            </a:endParaRPr>
          </a:p>
        </p:txBody>
      </p:sp>
      <p:sp>
        <p:nvSpPr>
          <p:cNvPr id="27" name="Google Shape;27;p5"/>
          <p:cNvSpPr/>
          <p:nvPr/>
        </p:nvSpPr>
        <p:spPr>
          <a:xfrm>
            <a:off x="11452226" y="663960"/>
            <a:ext cx="1515600" cy="613800"/>
          </a:xfrm>
          <a:prstGeom prst="rect">
            <a:avLst/>
          </a:prstGeom>
          <a:noFill/>
          <a:ln w="9525" cap="flat" cmpd="sng">
            <a:solidFill>
              <a:srgbClr val="001F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rgbClr val="001F5A"/>
                </a:solidFill>
                <a:latin typeface="Helvetica Neue"/>
                <a:ea typeface="Helvetica Neue"/>
                <a:cs typeface="Helvetica Neue"/>
                <a:sym typeface="Helvetica Neue"/>
              </a:rPr>
              <a:t>German</a:t>
            </a:r>
            <a:endParaRPr sz="2400" b="1" i="0" u="none" strike="noStrike" cap="none">
              <a:solidFill>
                <a:srgbClr val="001F5A"/>
              </a:solidFill>
              <a:latin typeface="Helvetica Neue"/>
              <a:ea typeface="Helvetica Neue"/>
              <a:cs typeface="Helvetica Neue"/>
              <a:sym typeface="Helvetica Neue"/>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D8E91EC6513A947A2CB4053166F284F" ma:contentTypeVersion="19" ma:contentTypeDescription="Ein neues Dokument erstellen." ma:contentTypeScope="" ma:versionID="5ac266f401472f7ed0e3cdbcadadacaa">
  <xsd:schema xmlns:xsd="http://www.w3.org/2001/XMLSchema" xmlns:xs="http://www.w3.org/2001/XMLSchema" xmlns:p="http://schemas.microsoft.com/office/2006/metadata/properties" xmlns:ns2="7da92193-6cd4-4fe5-9d89-7653dbb2b5fd" xmlns:ns3="40be27e6-2735-47cf-a874-013fcbf5bfbf" targetNamespace="http://schemas.microsoft.com/office/2006/metadata/properties" ma:root="true" ma:fieldsID="686cd840dc71163bbf1059b2607e0dbe" ns2:_="" ns3:_="">
    <xsd:import namespace="7da92193-6cd4-4fe5-9d89-7653dbb2b5fd"/>
    <xsd:import namespace="40be27e6-2735-47cf-a874-013fcbf5bf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Hyperlink"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92193-6cd4-4fe5-9d89-7653dbb2b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249b41db-b2c2-49c9-9f93-95270995eb26"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be27e6-2735-47cf-a874-013fcbf5bfb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10f30328-a436-4d82-bbea-e9d40cbba5e3}" ma:internalName="TaxCatchAll" ma:showField="CatchAllData" ma:web="40be27e6-2735-47cf-a874-013fcbf5bf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B93B8B-2469-40DE-A49B-7FC9CAFC6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92193-6cd4-4fe5-9d89-7653dbb2b5fd"/>
    <ds:schemaRef ds:uri="40be27e6-2735-47cf-a874-013fcbf5b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E2C316-9618-4E28-B01B-1965126F93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496</Words>
  <Application>Microsoft Office PowerPoint</Application>
  <PresentationFormat>Benutzerdefiniert</PresentationFormat>
  <Paragraphs>90</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Calibri</vt:lpstr>
      <vt:lpstr>Helvetica Neue</vt:lpstr>
      <vt:lpstr>Office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YAEZ Host</dc:creator>
  <cp:lastModifiedBy>Franka Haederle</cp:lastModifiedBy>
  <cp:revision>1</cp:revision>
  <dcterms:created xsi:type="dcterms:W3CDTF">2023-05-11T10:34:50Z</dcterms:created>
  <dcterms:modified xsi:type="dcterms:W3CDTF">2024-05-24T09:08:24Z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CDB9D69E-1A77-4D65-860F-77B9A7CD9C58</vt:lpwstr>
  </property>
  <property fmtid="{D5CDD505-2E9C-101B-9397-08002B2CF9AE}" pid="3" name="ArticulatePath">
    <vt:lpwstr>https://mahle.sharepoint.com/teams/CDMM-internal/Freigegebene Dokumente/Diversity and Inclusion/04_INDIVIDUAL/Diversity Day 2024/Activation Material/Current Drafts/Rahmen_Template_LinkedIn_DiversityDay_MAHLE_YAEZ_20240521</vt:lpwstr>
  </property>
  <property fmtid="{D5CDD505-2E9C-101B-9397-08002B2CF9AE}" pid="4" name="MSIP_Label_0c72bc7c-1559-43e6-8719-ab74cb663232_Enabled">
    <vt:lpwstr>true</vt:lpwstr>
  </property>
  <property fmtid="{D5CDD505-2E9C-101B-9397-08002B2CF9AE}" pid="5" name="MSIP_Label_0c72bc7c-1559-43e6-8719-ab74cb663232_SetDate">
    <vt:lpwstr>2024-05-24T08:42:04Z</vt:lpwstr>
  </property>
  <property fmtid="{D5CDD505-2E9C-101B-9397-08002B2CF9AE}" pid="6" name="MSIP_Label_0c72bc7c-1559-43e6-8719-ab74cb663232_Method">
    <vt:lpwstr>Standard</vt:lpwstr>
  </property>
  <property fmtid="{D5CDD505-2E9C-101B-9397-08002B2CF9AE}" pid="7" name="MSIP_Label_0c72bc7c-1559-43e6-8719-ab74cb663232_Name">
    <vt:lpwstr>MAHLE internal (CL2)</vt:lpwstr>
  </property>
  <property fmtid="{D5CDD505-2E9C-101B-9397-08002B2CF9AE}" pid="8" name="MSIP_Label_0c72bc7c-1559-43e6-8719-ab74cb663232_SiteId">
    <vt:lpwstr>e396b7c6-05f6-47d7-bef7-e89a9de9fd6c</vt:lpwstr>
  </property>
  <property fmtid="{D5CDD505-2E9C-101B-9397-08002B2CF9AE}" pid="9" name="MSIP_Label_0c72bc7c-1559-43e6-8719-ab74cb663232_ActionId">
    <vt:lpwstr>8e6897ca-bf10-4174-b8b1-dc1378777199</vt:lpwstr>
  </property>
  <property fmtid="{D5CDD505-2E9C-101B-9397-08002B2CF9AE}" pid="10" name="MSIP_Label_0c72bc7c-1559-43e6-8719-ab74cb663232_ContentBits">
    <vt:lpwstr>2</vt:lpwstr>
  </property>
  <property fmtid="{D5CDD505-2E9C-101B-9397-08002B2CF9AE}" pid="11" name="ClassificationContentMarkingFooterLocations">
    <vt:lpwstr>Office:3</vt:lpwstr>
  </property>
  <property fmtid="{D5CDD505-2E9C-101B-9397-08002B2CF9AE}" pid="12" name="ClassificationContentMarkingFooterText">
    <vt:lpwstr>MAHLE internal (CL2)</vt:lpwstr>
  </property>
</Properties>
</file>